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13716000" cx="24384000"/>
  <p:notesSz cx="6858000" cy="9144000"/>
  <p:embeddedFontLst>
    <p:embeddedFont>
      <p:font typeface="Roboto"/>
      <p:regular r:id="rId31"/>
      <p:bold r:id="rId32"/>
      <p:italic r:id="rId33"/>
      <p:boldItalic r:id="rId34"/>
    </p:embeddedFont>
    <p:embeddedFont>
      <p:font typeface="Helvetica Neue"/>
      <p:regular r:id="rId35"/>
      <p:bold r:id="rId36"/>
      <p:italic r:id="rId37"/>
      <p:boldItalic r:id="rId38"/>
    </p:embeddedFont>
    <p:embeddedFont>
      <p:font typeface="Helvetica Neue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fntdata"/><Relationship Id="rId20" Type="http://schemas.openxmlformats.org/officeDocument/2006/relationships/slide" Target="slides/slide15.xml"/><Relationship Id="rId42" Type="http://schemas.openxmlformats.org/officeDocument/2006/relationships/font" Target="fonts/HelveticaNeueLight-boldItalic.fntdata"/><Relationship Id="rId41" Type="http://schemas.openxmlformats.org/officeDocument/2006/relationships/font" Target="fonts/HelveticaNeueLight-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schemas.openxmlformats.org/officeDocument/2006/relationships/font" Target="fonts/HelveticaNeueLight-regular.fntdata"/><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trainline-eu/station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b9ec17bbc_0_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5b9ec17bbc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b9ec17bbc_0_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5b9ec17bbc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b9ec17bbc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Droid Sans"/>
                <a:ea typeface="Droid Sans"/>
                <a:cs typeface="Droid Sans"/>
                <a:sym typeface="Droid Sans"/>
              </a:rPr>
              <a:t>L’approche de </a:t>
            </a:r>
            <a:r>
              <a:rPr lang="en-US" sz="1100" u="sng">
                <a:solidFill>
                  <a:srgbClr val="1155CC"/>
                </a:solidFill>
                <a:latin typeface="Droid Sans"/>
                <a:ea typeface="Droid Sans"/>
                <a:cs typeface="Droid Sans"/>
                <a:sym typeface="Droid Sans"/>
                <a:hlinkClick r:id="rId2"/>
              </a:rPr>
              <a:t>https://github.com/trainline-eu/stations/</a:t>
            </a:r>
            <a:r>
              <a:rPr lang="en-US" sz="1100">
                <a:solidFill>
                  <a:schemeClr val="dk1"/>
                </a:solidFill>
                <a:latin typeface="Droid Sans"/>
                <a:ea typeface="Droid Sans"/>
                <a:cs typeface="Droid Sans"/>
                <a:sym typeface="Droid Sans"/>
              </a:rPr>
              <a:t> ne convient pas car elle suppose une autorité qui fait des arbitrages. De plus le format CSV ne permet pas de rendre compte des vues qui différent entre deux acteurs. Une topologie plus complexe rend l’utilisation d’un dépôt GIT peut pertinent.</a:t>
            </a:r>
            <a:endParaRPr sz="1100">
              <a:solidFill>
                <a:schemeClr val="dk1"/>
              </a:solidFill>
              <a:latin typeface="Droid Sans"/>
              <a:ea typeface="Droid Sans"/>
              <a:cs typeface="Droid Sans"/>
              <a:sym typeface="Droid Sans"/>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Droid Sans"/>
                <a:ea typeface="Droid Sans"/>
                <a:cs typeface="Droid Sans"/>
                <a:sym typeface="Droid Sans"/>
              </a:rPr>
              <a:t>La consolidation régulière de diverses bases tel que https://www.data.gouv.fr/fr/datasets/base-des-arrets-de-transport-collectif/ est un travail fastidieux et nécessitera quand même la maintenance d’une base de règles et l’appropriation par un acteur qui en aura la charge.</a:t>
            </a:r>
            <a:endParaRPr sz="1100">
              <a:solidFill>
                <a:schemeClr val="dk1"/>
              </a:solidFill>
              <a:latin typeface="Droid Sans"/>
              <a:ea typeface="Droid Sans"/>
              <a:cs typeface="Droid Sans"/>
              <a:sym typeface="Droid Sans"/>
            </a:endParaRPr>
          </a:p>
        </p:txBody>
      </p:sp>
      <p:sp>
        <p:nvSpPr>
          <p:cNvPr id="120" name="Google Shape;120;g5b9ec17bbc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b9ec17bbc_0_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5b9ec17bbc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ba6d5da4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5ba6d5da4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ba6d5da4f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5ba6d5da4f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ba6d5da4f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5ba6d5da4f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ba6d5da4f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5ba6d5da4f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ba6d5da4f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5ba6d5da4f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b9ec17bbc_0_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5b9ec17bbc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cd57e14a9_0_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g5cd57e14a9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b9ec17bbc_0_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5b9ec17bbc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b9ec17bbc_0_7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5b9ec17bbc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b9ec17bbc_0_8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5b9ec17bbc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b9ec17bbc_0_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5b9ec17bbc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b9ec17bbc_0_1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5b9ec17bbc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5b9ec17bbc_0_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5b9ec17bbc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b9ec17bbc_0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5b9ec17bbc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c95abe483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g5c95abe48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b9ec17bbc_0_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5b9ec17bbc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b9ec17bbc_0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5b9ec17bbc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b9ec17bbc_0_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5b9ec17bbc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b9ec17bbc_0_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5b9ec17bbc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showMasterSp="0"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4833937" y="2303859"/>
            <a:ext cx="14716126" cy="4643438"/>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1200"/>
              <a:buFont typeface="Times New Roman"/>
              <a:buNone/>
              <a:defRPr>
                <a:latin typeface="Times New Roman"/>
                <a:ea typeface="Times New Roman"/>
                <a:cs typeface="Times New Roman"/>
                <a:sym typeface="Times New Roman"/>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2" name="Google Shape;12;p2"/>
          <p:cNvSpPr txBox="1"/>
          <p:nvPr>
            <p:ph idx="1" type="body"/>
          </p:nvPr>
        </p:nvSpPr>
        <p:spPr>
          <a:xfrm>
            <a:off x="4833937" y="7090171"/>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3" name="Google Shape;13;p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3" name="Shape 43"/>
        <p:cNvGrpSpPr/>
        <p:nvPr/>
      </p:nvGrpSpPr>
      <p:grpSpPr>
        <a:xfrm>
          <a:off x="0" y="0"/>
          <a:ext cx="0" cy="0"/>
          <a:chOff x="0" y="0"/>
          <a:chExt cx="0" cy="0"/>
        </a:xfrm>
      </p:grpSpPr>
      <p:sp>
        <p:nvSpPr>
          <p:cNvPr id="44" name="Google Shape;44;p11"/>
          <p:cNvSpPr/>
          <p:nvPr>
            <p:ph idx="2" type="pic"/>
          </p:nvPr>
        </p:nvSpPr>
        <p:spPr>
          <a:xfrm>
            <a:off x="12495609" y="7161609"/>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5" name="Google Shape;45;p11"/>
          <p:cNvSpPr/>
          <p:nvPr>
            <p:ph idx="3" type="pic"/>
          </p:nvPr>
        </p:nvSpPr>
        <p:spPr>
          <a:xfrm>
            <a:off x="12495609" y="1250156"/>
            <a:ext cx="7500938" cy="53042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6" name="Google Shape;46;p11"/>
          <p:cNvSpPr/>
          <p:nvPr>
            <p:ph idx="4" type="pic"/>
          </p:nvPr>
        </p:nvSpPr>
        <p:spPr>
          <a:xfrm>
            <a:off x="4387453" y="1250156"/>
            <a:ext cx="7500938" cy="1121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47" name="Google Shape;47;p1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8" name="Shape 48"/>
        <p:cNvGrpSpPr/>
        <p:nvPr/>
      </p:nvGrpSpPr>
      <p:grpSpPr>
        <a:xfrm>
          <a:off x="0" y="0"/>
          <a:ext cx="0" cy="0"/>
          <a:chOff x="0" y="0"/>
          <a:chExt cx="0" cy="0"/>
        </a:xfrm>
      </p:grpSpPr>
      <p:sp>
        <p:nvSpPr>
          <p:cNvPr id="49" name="Google Shape;49;p12"/>
          <p:cNvSpPr txBox="1"/>
          <p:nvPr>
            <p:ph idx="1" type="body"/>
          </p:nvPr>
        </p:nvSpPr>
        <p:spPr>
          <a:xfrm>
            <a:off x="4833937" y="8947546"/>
            <a:ext cx="14716126" cy="647701"/>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0" name="Google Shape;50;p12"/>
          <p:cNvSpPr txBox="1"/>
          <p:nvPr>
            <p:ph idx="2" type="body"/>
          </p:nvPr>
        </p:nvSpPr>
        <p:spPr>
          <a:xfrm>
            <a:off x="4833937" y="5997575"/>
            <a:ext cx="14716126" cy="863601"/>
          </a:xfrm>
          <a:prstGeom prst="rect">
            <a:avLst/>
          </a:prstGeom>
          <a:noFill/>
          <a:ln>
            <a:noFill/>
          </a:ln>
        </p:spPr>
        <p:txBody>
          <a:bodyPr anchorCtr="0" anchor="ctr"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4600"/>
              <a:buFont typeface="Helvetica Neue"/>
              <a:buNone/>
              <a:defRPr sz="4600">
                <a:latin typeface="Helvetica Neue"/>
                <a:ea typeface="Helvetica Neue"/>
                <a:cs typeface="Helvetica Neue"/>
                <a:sym typeface="Helvetica Neue"/>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51" name="Google Shape;51;p12"/>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2" name="Shape 52"/>
        <p:cNvGrpSpPr/>
        <p:nvPr/>
      </p:nvGrpSpPr>
      <p:grpSpPr>
        <a:xfrm>
          <a:off x="0" y="0"/>
          <a:ext cx="0" cy="0"/>
          <a:chOff x="0" y="0"/>
          <a:chExt cx="0" cy="0"/>
        </a:xfrm>
      </p:grpSpPr>
      <p:sp>
        <p:nvSpPr>
          <p:cNvPr id="53" name="Google Shape;53;p13"/>
          <p:cNvSpPr/>
          <p:nvPr>
            <p:ph idx="2" type="pic"/>
          </p:nvPr>
        </p:nvSpPr>
        <p:spPr>
          <a:xfrm>
            <a:off x="3047999" y="0"/>
            <a:ext cx="18288001"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54" name="Google Shape;54;p13"/>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tx">
  <p:cSld name="TITLE_AND_BODY">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5" name="Shape 15"/>
        <p:cNvGrpSpPr/>
        <p:nvPr/>
      </p:nvGrpSpPr>
      <p:grpSpPr>
        <a:xfrm>
          <a:off x="0" y="0"/>
          <a:ext cx="0" cy="0"/>
          <a:chOff x="0" y="0"/>
          <a:chExt cx="0" cy="0"/>
        </a:xfrm>
      </p:grpSpPr>
      <p:sp>
        <p:nvSpPr>
          <p:cNvPr id="16" name="Google Shape;16;p4"/>
          <p:cNvSpPr/>
          <p:nvPr>
            <p:ph idx="2" type="pic"/>
          </p:nvPr>
        </p:nvSpPr>
        <p:spPr>
          <a:xfrm>
            <a:off x="5334000" y="946546"/>
            <a:ext cx="13716002" cy="83046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17" name="Google Shape;17;p4"/>
          <p:cNvSpPr txBox="1"/>
          <p:nvPr>
            <p:ph type="title"/>
          </p:nvPr>
        </p:nvSpPr>
        <p:spPr>
          <a:xfrm>
            <a:off x="4833937" y="9447609"/>
            <a:ext cx="14716126" cy="2000251"/>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4"/>
          <p:cNvSpPr txBox="1"/>
          <p:nvPr>
            <p:ph idx="1" type="body"/>
          </p:nvPr>
        </p:nvSpPr>
        <p:spPr>
          <a:xfrm>
            <a:off x="4833937" y="11465718"/>
            <a:ext cx="14716126" cy="1589486"/>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19" name="Google Shape;19;p4"/>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0" name="Shape 20"/>
        <p:cNvGrpSpPr/>
        <p:nvPr/>
      </p:nvGrpSpPr>
      <p:grpSpPr>
        <a:xfrm>
          <a:off x="0" y="0"/>
          <a:ext cx="0" cy="0"/>
          <a:chOff x="0" y="0"/>
          <a:chExt cx="0" cy="0"/>
        </a:xfrm>
      </p:grpSpPr>
      <p:sp>
        <p:nvSpPr>
          <p:cNvPr id="21" name="Google Shape;21;p5"/>
          <p:cNvSpPr txBox="1"/>
          <p:nvPr>
            <p:ph type="title"/>
          </p:nvPr>
        </p:nvSpPr>
        <p:spPr>
          <a:xfrm>
            <a:off x="4833937" y="4536281"/>
            <a:ext cx="14716126" cy="4643438"/>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2" name="Google Shape;22;p5"/>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3" name="Shape 23"/>
        <p:cNvGrpSpPr/>
        <p:nvPr/>
      </p:nvGrpSpPr>
      <p:grpSpPr>
        <a:xfrm>
          <a:off x="0" y="0"/>
          <a:ext cx="0" cy="0"/>
          <a:chOff x="0" y="0"/>
          <a:chExt cx="0" cy="0"/>
        </a:xfrm>
      </p:grpSpPr>
      <p:sp>
        <p:nvSpPr>
          <p:cNvPr id="24" name="Google Shape;24;p6"/>
          <p:cNvSpPr/>
          <p:nvPr>
            <p:ph idx="2" type="pic"/>
          </p:nvPr>
        </p:nvSpPr>
        <p:spPr>
          <a:xfrm>
            <a:off x="12495609" y="892968"/>
            <a:ext cx="7500938" cy="1155501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25" name="Google Shape;25;p6"/>
          <p:cNvSpPr txBox="1"/>
          <p:nvPr>
            <p:ph type="title"/>
          </p:nvPr>
        </p:nvSpPr>
        <p:spPr>
          <a:xfrm>
            <a:off x="4387453" y="892968"/>
            <a:ext cx="7500938" cy="5607845"/>
          </a:xfrm>
          <a:prstGeom prst="rect">
            <a:avLst/>
          </a:prstGeom>
          <a:noFill/>
          <a:ln>
            <a:noFill/>
          </a:ln>
        </p:spPr>
        <p:txBody>
          <a:bodyPr anchorCtr="0" anchor="b" bIns="71425" lIns="71425" spcFirstLastPara="1" rIns="71425" wrap="square" tIns="71425">
            <a:no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6" name="Google Shape;26;p6"/>
          <p:cNvSpPr txBox="1"/>
          <p:nvPr>
            <p:ph idx="1" type="body"/>
          </p:nvPr>
        </p:nvSpPr>
        <p:spPr>
          <a:xfrm>
            <a:off x="4387453" y="6643687"/>
            <a:ext cx="7500938" cy="5786438"/>
          </a:xfrm>
          <a:prstGeom prst="rect">
            <a:avLst/>
          </a:prstGeom>
          <a:noFill/>
          <a:ln>
            <a:noFill/>
          </a:ln>
        </p:spPr>
        <p:txBody>
          <a:bodyPr anchorCtr="0" anchor="t" bIns="71425" lIns="71425" spcFirstLastPara="1" rIns="71425" wrap="square" tIns="71425">
            <a:no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27" name="Google Shape;27;p6"/>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8" name="Shape 28"/>
        <p:cNvGrpSpPr/>
        <p:nvPr/>
      </p:nvGrpSpPr>
      <p:grpSpPr>
        <a:xfrm>
          <a:off x="0" y="0"/>
          <a:ext cx="0" cy="0"/>
          <a:chOff x="0" y="0"/>
          <a:chExt cx="0" cy="0"/>
        </a:xfrm>
      </p:grpSpPr>
      <p:sp>
        <p:nvSpPr>
          <p:cNvPr id="29" name="Google Shape;29;p7"/>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7"/>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1" name="Shape 31"/>
        <p:cNvGrpSpPr/>
        <p:nvPr/>
      </p:nvGrpSpPr>
      <p:grpSpPr>
        <a:xfrm>
          <a:off x="0" y="0"/>
          <a:ext cx="0" cy="0"/>
          <a:chOff x="0" y="0"/>
          <a:chExt cx="0" cy="0"/>
        </a:xfrm>
      </p:grpSpPr>
      <p:sp>
        <p:nvSpPr>
          <p:cNvPr id="32" name="Google Shape;32;p8"/>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3" name="Google Shape;33;p8"/>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4" name="Google Shape;34;p8"/>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5" name="Shape 35"/>
        <p:cNvGrpSpPr/>
        <p:nvPr/>
      </p:nvGrpSpPr>
      <p:grpSpPr>
        <a:xfrm>
          <a:off x="0" y="0"/>
          <a:ext cx="0" cy="0"/>
          <a:chOff x="0" y="0"/>
          <a:chExt cx="0" cy="0"/>
        </a:xfrm>
      </p:grpSpPr>
      <p:sp>
        <p:nvSpPr>
          <p:cNvPr id="36" name="Google Shape;36;p9"/>
          <p:cNvSpPr/>
          <p:nvPr>
            <p:ph idx="2" type="pic"/>
          </p:nvPr>
        </p:nvSpPr>
        <p:spPr>
          <a:xfrm>
            <a:off x="12495609" y="3643312"/>
            <a:ext cx="7500938" cy="88403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37" name="Google Shape;37;p9"/>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9"/>
          <p:cNvSpPr txBox="1"/>
          <p:nvPr>
            <p:ph idx="1" type="body"/>
          </p:nvPr>
        </p:nvSpPr>
        <p:spPr>
          <a:xfrm>
            <a:off x="4387453" y="3643312"/>
            <a:ext cx="7500938" cy="8840392"/>
          </a:xfrm>
          <a:prstGeom prst="rect">
            <a:avLst/>
          </a:prstGeom>
          <a:noFill/>
          <a:ln>
            <a:noFill/>
          </a:ln>
        </p:spPr>
        <p:txBody>
          <a:bodyPr anchorCtr="0" anchor="ctr" bIns="71425" lIns="71425" spcFirstLastPara="1" rIns="71425" wrap="square" tIns="71425">
            <a:noAutofit/>
          </a:bodyPr>
          <a:lstStyle>
            <a:lvl1pPr indent="-578485" lvl="0" marL="457200" algn="l">
              <a:lnSpc>
                <a:spcPct val="100000"/>
              </a:lnSpc>
              <a:spcBef>
                <a:spcPts val="4500"/>
              </a:spcBef>
              <a:spcAft>
                <a:spcPts val="0"/>
              </a:spcAft>
              <a:buClr>
                <a:srgbClr val="000000"/>
              </a:buClr>
              <a:buSzPts val="5510"/>
              <a:buFont typeface="Helvetica Neue"/>
              <a:buChar char="•"/>
              <a:defRPr sz="3800"/>
            </a:lvl1pPr>
            <a:lvl2pPr indent="-578485" lvl="1" marL="914400" algn="l">
              <a:lnSpc>
                <a:spcPct val="100000"/>
              </a:lnSpc>
              <a:spcBef>
                <a:spcPts val="4500"/>
              </a:spcBef>
              <a:spcAft>
                <a:spcPts val="0"/>
              </a:spcAft>
              <a:buClr>
                <a:srgbClr val="000000"/>
              </a:buClr>
              <a:buSzPts val="5510"/>
              <a:buFont typeface="Helvetica Neue"/>
              <a:buChar char="•"/>
              <a:defRPr sz="3800"/>
            </a:lvl2pPr>
            <a:lvl3pPr indent="-578485" lvl="2" marL="1371600" algn="l">
              <a:lnSpc>
                <a:spcPct val="100000"/>
              </a:lnSpc>
              <a:spcBef>
                <a:spcPts val="4500"/>
              </a:spcBef>
              <a:spcAft>
                <a:spcPts val="0"/>
              </a:spcAft>
              <a:buClr>
                <a:srgbClr val="000000"/>
              </a:buClr>
              <a:buSzPts val="5510"/>
              <a:buFont typeface="Helvetica Neue"/>
              <a:buChar char="•"/>
              <a:defRPr sz="3800"/>
            </a:lvl3pPr>
            <a:lvl4pPr indent="-578485" lvl="3" marL="1828800" algn="l">
              <a:lnSpc>
                <a:spcPct val="100000"/>
              </a:lnSpc>
              <a:spcBef>
                <a:spcPts val="4500"/>
              </a:spcBef>
              <a:spcAft>
                <a:spcPts val="0"/>
              </a:spcAft>
              <a:buClr>
                <a:srgbClr val="000000"/>
              </a:buClr>
              <a:buSzPts val="5510"/>
              <a:buFont typeface="Helvetica Neue"/>
              <a:buChar char="•"/>
              <a:defRPr sz="3800"/>
            </a:lvl4pPr>
            <a:lvl5pPr indent="-578485" lvl="4" marL="2286000" algn="l">
              <a:lnSpc>
                <a:spcPct val="100000"/>
              </a:lnSpc>
              <a:spcBef>
                <a:spcPts val="4500"/>
              </a:spcBef>
              <a:spcAft>
                <a:spcPts val="0"/>
              </a:spcAft>
              <a:buClr>
                <a:srgbClr val="000000"/>
              </a:buClr>
              <a:buSzPts val="5510"/>
              <a:buFont typeface="Helvetica Neue"/>
              <a:buChar char="•"/>
              <a:defRPr sz="3800"/>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39" name="Google Shape;39;p9"/>
          <p:cNvSpPr txBox="1"/>
          <p:nvPr>
            <p:ph idx="12" type="sldNum"/>
          </p:nvPr>
        </p:nvSpPr>
        <p:spPr>
          <a:xfrm>
            <a:off x="11954103" y="13073062"/>
            <a:ext cx="466269" cy="473076"/>
          </a:xfrm>
          <a:prstGeom prst="rect">
            <a:avLst/>
          </a:prstGeom>
          <a:noFill/>
          <a:ln>
            <a:noFill/>
          </a:ln>
        </p:spPr>
        <p:txBody>
          <a:bodyPr anchorCtr="0" anchor="t" bIns="71425" lIns="71425" spcFirstLastPara="1" rIns="71425" wrap="square" tIns="71425">
            <a:noAutofit/>
          </a:bodyPr>
          <a:lstStyle>
            <a:lvl1pPr indent="0" lvl="0"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40" name="Shape 40"/>
        <p:cNvGrpSpPr/>
        <p:nvPr/>
      </p:nvGrpSpPr>
      <p:grpSpPr>
        <a:xfrm>
          <a:off x="0" y="0"/>
          <a:ext cx="0" cy="0"/>
          <a:chOff x="0" y="0"/>
          <a:chExt cx="0" cy="0"/>
        </a:xfrm>
      </p:grpSpPr>
      <p:sp>
        <p:nvSpPr>
          <p:cNvPr id="41" name="Google Shape;41;p10"/>
          <p:cNvSpPr txBox="1"/>
          <p:nvPr>
            <p:ph idx="1" type="body"/>
          </p:nvPr>
        </p:nvSpPr>
        <p:spPr>
          <a:xfrm>
            <a:off x="4387453" y="1785937"/>
            <a:ext cx="15609095" cy="10144126"/>
          </a:xfrm>
          <a:prstGeom prst="rect">
            <a:avLst/>
          </a:prstGeom>
          <a:noFill/>
          <a:ln>
            <a:noFill/>
          </a:ln>
        </p:spPr>
        <p:txBody>
          <a:bodyPr anchorCtr="0" anchor="ctr" bIns="71425" lIns="71425" spcFirstLastPara="1" rIns="71425" wrap="square" tIns="71425">
            <a:noAutofit/>
          </a:bodyPr>
          <a:lstStyle>
            <a:lvl1pPr indent="-394335" lvl="0" marL="457200" algn="l">
              <a:lnSpc>
                <a:spcPct val="100000"/>
              </a:lnSpc>
              <a:spcBef>
                <a:spcPts val="5900"/>
              </a:spcBef>
              <a:spcAft>
                <a:spcPts val="0"/>
              </a:spcAft>
              <a:buClr>
                <a:srgbClr val="000000"/>
              </a:buClr>
              <a:buSzPts val="2610"/>
              <a:buChar char="•"/>
              <a:defRPr/>
            </a:lvl1pPr>
            <a:lvl2pPr indent="-394335" lvl="1" marL="914400" algn="l">
              <a:lnSpc>
                <a:spcPct val="100000"/>
              </a:lnSpc>
              <a:spcBef>
                <a:spcPts val="5900"/>
              </a:spcBef>
              <a:spcAft>
                <a:spcPts val="0"/>
              </a:spcAft>
              <a:buClr>
                <a:srgbClr val="000000"/>
              </a:buClr>
              <a:buSzPts val="2610"/>
              <a:buChar char="•"/>
              <a:defRPr/>
            </a:lvl2pPr>
            <a:lvl3pPr indent="-394335" lvl="2" marL="1371600" algn="l">
              <a:lnSpc>
                <a:spcPct val="100000"/>
              </a:lnSpc>
              <a:spcBef>
                <a:spcPts val="5900"/>
              </a:spcBef>
              <a:spcAft>
                <a:spcPts val="0"/>
              </a:spcAft>
              <a:buClr>
                <a:srgbClr val="000000"/>
              </a:buClr>
              <a:buSzPts val="2610"/>
              <a:buChar char="•"/>
              <a:defRPr/>
            </a:lvl3pPr>
            <a:lvl4pPr indent="-394335" lvl="3" marL="1828800" algn="l">
              <a:lnSpc>
                <a:spcPct val="100000"/>
              </a:lnSpc>
              <a:spcBef>
                <a:spcPts val="5900"/>
              </a:spcBef>
              <a:spcAft>
                <a:spcPts val="0"/>
              </a:spcAft>
              <a:buClr>
                <a:srgbClr val="000000"/>
              </a:buClr>
              <a:buSzPts val="2610"/>
              <a:buChar char="•"/>
              <a:defRPr/>
            </a:lvl4pPr>
            <a:lvl5pPr indent="-394335" lvl="4" marL="2286000" algn="l">
              <a:lnSpc>
                <a:spcPct val="100000"/>
              </a:lnSpc>
              <a:spcBef>
                <a:spcPts val="5900"/>
              </a:spcBef>
              <a:spcAft>
                <a:spcPts val="0"/>
              </a:spcAft>
              <a:buClr>
                <a:srgbClr val="000000"/>
              </a:buClr>
              <a:buSzPts val="2610"/>
              <a:buChar char="•"/>
              <a:defRPr/>
            </a:lvl5pPr>
            <a:lvl6pPr indent="-394335" lvl="5" marL="2743200" algn="l">
              <a:lnSpc>
                <a:spcPct val="100000"/>
              </a:lnSpc>
              <a:spcBef>
                <a:spcPts val="5900"/>
              </a:spcBef>
              <a:spcAft>
                <a:spcPts val="0"/>
              </a:spcAft>
              <a:buClr>
                <a:srgbClr val="000000"/>
              </a:buClr>
              <a:buSzPts val="2610"/>
              <a:buChar char="•"/>
              <a:defRPr/>
            </a:lvl6pPr>
            <a:lvl7pPr indent="-394335" lvl="6" marL="3200400" algn="l">
              <a:lnSpc>
                <a:spcPct val="100000"/>
              </a:lnSpc>
              <a:spcBef>
                <a:spcPts val="5900"/>
              </a:spcBef>
              <a:spcAft>
                <a:spcPts val="0"/>
              </a:spcAft>
              <a:buClr>
                <a:srgbClr val="000000"/>
              </a:buClr>
              <a:buSzPts val="2610"/>
              <a:buChar char="•"/>
              <a:defRPr/>
            </a:lvl7pPr>
            <a:lvl8pPr indent="-394334" lvl="7" marL="3657600" algn="l">
              <a:lnSpc>
                <a:spcPct val="100000"/>
              </a:lnSpc>
              <a:spcBef>
                <a:spcPts val="5900"/>
              </a:spcBef>
              <a:spcAft>
                <a:spcPts val="0"/>
              </a:spcAft>
              <a:buClr>
                <a:srgbClr val="000000"/>
              </a:buClr>
              <a:buSzPts val="2610"/>
              <a:buChar char="•"/>
              <a:defRPr/>
            </a:lvl8pPr>
            <a:lvl9pPr indent="-394334" lvl="8" marL="4114800" algn="l">
              <a:lnSpc>
                <a:spcPct val="100000"/>
              </a:lnSpc>
              <a:spcBef>
                <a:spcPts val="5900"/>
              </a:spcBef>
              <a:spcAft>
                <a:spcPts val="0"/>
              </a:spcAft>
              <a:buClr>
                <a:srgbClr val="000000"/>
              </a:buClr>
              <a:buSzPts val="2610"/>
              <a:buChar char="•"/>
              <a:defRPr/>
            </a:lvl9pPr>
          </a:lstStyle>
          <a:p/>
        </p:txBody>
      </p:sp>
      <p:sp>
        <p:nvSpPr>
          <p:cNvPr id="42" name="Google Shape;42;p10"/>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b="0"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87453" y="357187"/>
            <a:ext cx="15609095" cy="3036095"/>
          </a:xfrm>
          <a:prstGeom prst="rect">
            <a:avLst/>
          </a:prstGeom>
          <a:noFill/>
          <a:ln>
            <a:noFill/>
          </a:ln>
        </p:spPr>
        <p:txBody>
          <a:bodyPr anchorCtr="0" anchor="ctr" bIns="71425" lIns="71425" spcFirstLastPara="1" rIns="71425" wrap="square" tIns="71425">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p:nvPr/>
        </p:nvSpPr>
        <p:spPr>
          <a:xfrm>
            <a:off x="84755" y="67425"/>
            <a:ext cx="24214491" cy="13581150"/>
          </a:xfrm>
          <a:prstGeom prst="rect">
            <a:avLst/>
          </a:prstGeom>
          <a:noFill/>
          <a:ln cap="flat" cmpd="sng" w="165100">
            <a:solidFill>
              <a:srgbClr val="96195C"/>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000"/>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sp>
        <p:nvSpPr>
          <p:cNvPr id="8" name="Google Shape;8;p1"/>
          <p:cNvSpPr txBox="1"/>
          <p:nvPr>
            <p:ph idx="1" type="body"/>
          </p:nvPr>
        </p:nvSpPr>
        <p:spPr>
          <a:xfrm>
            <a:off x="4387453" y="3643312"/>
            <a:ext cx="15609095" cy="8840392"/>
          </a:xfrm>
          <a:prstGeom prst="rect">
            <a:avLst/>
          </a:prstGeom>
          <a:noFill/>
          <a:ln>
            <a:noFill/>
          </a:ln>
        </p:spPr>
        <p:txBody>
          <a:bodyPr anchorCtr="0" anchor="ctr" bIns="71425" lIns="71425" spcFirstLastPara="1" rIns="71425" wrap="square" tIns="71425">
            <a:noAutofit/>
          </a:bodyPr>
          <a:lstStyle>
            <a:lvl1pPr indent="-633730" lvl="0" marL="457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1pPr>
            <a:lvl2pPr indent="-633730" lvl="1" marL="914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2pPr>
            <a:lvl3pPr indent="-633730" lvl="2" marL="1371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3pPr>
            <a:lvl4pPr indent="-633730" lvl="3" marL="1828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4pPr>
            <a:lvl5pPr indent="-633729" lvl="4" marL="22860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5pPr>
            <a:lvl6pPr indent="-633729" lvl="5" marL="27432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6pPr>
            <a:lvl7pPr indent="-633729" lvl="6" marL="32004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7pPr>
            <a:lvl8pPr indent="-633729" lvl="7" marL="36576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8pPr>
            <a:lvl9pPr indent="-633729" lvl="8" marL="4114800" marR="0" rtl="0" algn="l">
              <a:lnSpc>
                <a:spcPct val="100000"/>
              </a:lnSpc>
              <a:spcBef>
                <a:spcPts val="5900"/>
              </a:spcBef>
              <a:spcAft>
                <a:spcPts val="0"/>
              </a:spcAft>
              <a:buClr>
                <a:srgbClr val="000000"/>
              </a:buClr>
              <a:buSzPts val="638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11954103" y="13073062"/>
            <a:ext cx="466269" cy="477671"/>
          </a:xfrm>
          <a:prstGeom prst="rect">
            <a:avLst/>
          </a:prstGeom>
          <a:noFill/>
          <a:ln>
            <a:noFill/>
          </a:ln>
        </p:spPr>
        <p:txBody>
          <a:bodyPr anchorCtr="0" anchor="t" bIns="71425" lIns="71425" spcFirstLastPara="1" rIns="71425" wrap="square" tIns="71425">
            <a:no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fr.wikipedia.org/wiki/Produit_int%C3%A9rieur_bru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data.gouv.fr/fr/datasets/base-des-arrets-de-transport-collectif/" TargetMode="External"/><Relationship Id="rId4" Type="http://schemas.openxmlformats.org/officeDocument/2006/relationships/hyperlink" Target="https://github.com/trainline-eu/stations/" TargetMode="External"/><Relationship Id="rId5" Type="http://schemas.openxmlformats.org/officeDocument/2006/relationships/hyperlink" Target="https://transport.data.gouv.fr/datasets/trainline-libere-les-gares-europeenn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4"/>
          <p:cNvSpPr txBox="1"/>
          <p:nvPr/>
        </p:nvSpPr>
        <p:spPr>
          <a:xfrm>
            <a:off x="9283930" y="4820330"/>
            <a:ext cx="11998200" cy="17184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lang="en-US" sz="8900"/>
              <a:t>Module 8</a:t>
            </a:r>
            <a:endParaRPr/>
          </a:p>
        </p:txBody>
      </p:sp>
      <p:sp>
        <p:nvSpPr>
          <p:cNvPr id="60" name="Google Shape;60;p14"/>
          <p:cNvSpPr txBox="1"/>
          <p:nvPr/>
        </p:nvSpPr>
        <p:spPr>
          <a:xfrm>
            <a:off x="9283925" y="6538725"/>
            <a:ext cx="13268700" cy="3735900"/>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4000"/>
              <a:buFont typeface="Arial"/>
              <a:buNone/>
            </a:pPr>
            <a:r>
              <a:rPr lang="en-US" sz="4000"/>
              <a:t>Enjeux et défis de la constitution d’un référentiel national des arrêts </a:t>
            </a:r>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Formation PAGOF – Ouverture des données de transport</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3 – 5 juillet 2019 – Tunis</a:t>
            </a:r>
            <a:endParaRPr b="1" sz="3000">
              <a:solidFill>
                <a:srgbClr val="5E5E5E"/>
              </a:solidFill>
            </a:endParaRPr>
          </a:p>
          <a:p>
            <a:pPr indent="0" lvl="0" marL="0" marR="0" rtl="0" algn="l">
              <a:lnSpc>
                <a:spcPct val="100000"/>
              </a:lnSpc>
              <a:spcBef>
                <a:spcPts val="0"/>
              </a:spcBef>
              <a:spcAft>
                <a:spcPts val="0"/>
              </a:spcAft>
              <a:buClr>
                <a:srgbClr val="5E5E5E"/>
              </a:buClr>
              <a:buSzPts val="3000"/>
              <a:buFont typeface="Arial"/>
              <a:buNone/>
            </a:pPr>
            <a:r>
              <a:rPr b="1" lang="en-US" sz="3000">
                <a:solidFill>
                  <a:srgbClr val="5E5E5E"/>
                </a:solidFill>
              </a:rPr>
              <a:t>Ishan Bhojwani</a:t>
            </a:r>
            <a:endParaRPr b="1" sz="3000">
              <a:solidFill>
                <a:srgbClr val="5E5E5E"/>
              </a:solidFill>
            </a:endParaRPr>
          </a:p>
        </p:txBody>
      </p:sp>
      <p:pic>
        <p:nvPicPr>
          <p:cNvPr id="61" name="Google Shape;61;p14"/>
          <p:cNvPicPr preferRelativeResize="0"/>
          <p:nvPr/>
        </p:nvPicPr>
        <p:blipFill>
          <a:blip r:embed="rId3">
            <a:alphaModFix/>
          </a:blip>
          <a:stretch>
            <a:fillRect/>
          </a:stretch>
        </p:blipFill>
        <p:spPr>
          <a:xfrm>
            <a:off x="561475" y="11750825"/>
            <a:ext cx="2494550" cy="1581050"/>
          </a:xfrm>
          <a:prstGeom prst="rect">
            <a:avLst/>
          </a:prstGeom>
          <a:noFill/>
          <a:ln>
            <a:noFill/>
          </a:ln>
        </p:spPr>
      </p:pic>
      <p:pic>
        <p:nvPicPr>
          <p:cNvPr id="62" name="Google Shape;62;p14"/>
          <p:cNvPicPr preferRelativeResize="0"/>
          <p:nvPr/>
        </p:nvPicPr>
        <p:blipFill>
          <a:blip r:embed="rId4">
            <a:alphaModFix/>
          </a:blip>
          <a:stretch>
            <a:fillRect/>
          </a:stretch>
        </p:blipFill>
        <p:spPr>
          <a:xfrm>
            <a:off x="3056025" y="11750825"/>
            <a:ext cx="3952625" cy="158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872213" y="351288"/>
            <a:ext cx="20639575" cy="13013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4"/>
          <p:cNvPicPr preferRelativeResize="0"/>
          <p:nvPr/>
        </p:nvPicPr>
        <p:blipFill>
          <a:blip r:embed="rId3">
            <a:alphaModFix/>
          </a:blip>
          <a:stretch>
            <a:fillRect/>
          </a:stretch>
        </p:blipFill>
        <p:spPr>
          <a:xfrm>
            <a:off x="5206863" y="450650"/>
            <a:ext cx="13970275" cy="12814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5"/>
          <p:cNvSpPr txBox="1"/>
          <p:nvPr/>
        </p:nvSpPr>
        <p:spPr>
          <a:xfrm>
            <a:off x="1157250" y="5042700"/>
            <a:ext cx="22069500" cy="363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Helvetica Neue"/>
                <a:ea typeface="Helvetica Neue"/>
                <a:cs typeface="Helvetica Neue"/>
                <a:sym typeface="Helvetica Neue"/>
              </a:rPr>
              <a:t>Quels sont, à votre avis, les problèmes que posent ces deux bases ?</a:t>
            </a:r>
            <a:endParaRPr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Recommandations</a:t>
            </a:r>
            <a:endParaRPr/>
          </a:p>
        </p:txBody>
      </p:sp>
      <p:sp>
        <p:nvSpPr>
          <p:cNvPr id="128" name="Google Shape;128;p26"/>
          <p:cNvSpPr txBox="1"/>
          <p:nvPr/>
        </p:nvSpPr>
        <p:spPr>
          <a:xfrm>
            <a:off x="398200" y="2778075"/>
            <a:ext cx="23478900" cy="50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La base ne peut pas être uniquement maintenue par les producteurs de données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La base ne peut être constituée par une autorité unique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Il faut donc une démarche collaborative qui permettent à tous de contribuer et apporter des recommandations à la base → mettre les acteurs autour de la table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 Créer un commun / service public numérique de la donnée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7"/>
          <p:cNvSpPr txBox="1"/>
          <p:nvPr/>
        </p:nvSpPr>
        <p:spPr>
          <a:xfrm>
            <a:off x="1921800" y="3731550"/>
            <a:ext cx="20540400" cy="6252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US" sz="4800">
                <a:solidFill>
                  <a:srgbClr val="0076B9"/>
                </a:solidFill>
                <a:highlight>
                  <a:srgbClr val="FFFFFF"/>
                </a:highlight>
              </a:rPr>
              <a:t>Wikidata</a:t>
            </a:r>
            <a:r>
              <a:rPr lang="en-US" sz="4800">
                <a:solidFill>
                  <a:srgbClr val="222222"/>
                </a:solidFill>
                <a:highlight>
                  <a:srgbClr val="FFFFFF"/>
                </a:highlight>
              </a:rPr>
              <a:t> est destinée à fournir une source commune de données objectives, telles que les dates de naissance ou bien le </a:t>
            </a:r>
            <a:r>
              <a:rPr lang="en-US" sz="4800" u="sng">
                <a:solidFill>
                  <a:srgbClr val="0B0080"/>
                </a:solidFill>
                <a:highlight>
                  <a:srgbClr val="FFFFFF"/>
                </a:highlight>
                <a:hlinkClick r:id="rId3"/>
              </a:rPr>
              <a:t>PIB</a:t>
            </a:r>
            <a:r>
              <a:rPr lang="en-US" sz="4800">
                <a:solidFill>
                  <a:srgbClr val="222222"/>
                </a:solidFill>
                <a:highlight>
                  <a:srgbClr val="FFFFFF"/>
                </a:highlight>
              </a:rPr>
              <a:t> des pays, qui pourront être utilisées dans tous les articles des différentes versions linguistiques de Wikipédia, une mise à jour de Wikidata pouvant être alors répercutée automatiquement sur l'ensemble des Wikipédias en différentes langues. Wikidata est contributive, ce qui signifie que toute personne peut modifier ou commenter une fiche.</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8"/>
          <p:cNvSpPr txBox="1"/>
          <p:nvPr/>
        </p:nvSpPr>
        <p:spPr>
          <a:xfrm>
            <a:off x="1921800" y="4392000"/>
            <a:ext cx="20540400" cy="4932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US" sz="4800">
                <a:solidFill>
                  <a:srgbClr val="0076B9"/>
                </a:solidFill>
                <a:highlight>
                  <a:srgbClr val="FFFFFF"/>
                </a:highlight>
              </a:rPr>
              <a:t>La base commune des arrêts</a:t>
            </a:r>
            <a:r>
              <a:rPr lang="en-US" sz="4800">
                <a:solidFill>
                  <a:srgbClr val="222222"/>
                </a:solidFill>
                <a:highlight>
                  <a:srgbClr val="FFFFFF"/>
                </a:highlight>
              </a:rPr>
              <a:t> est destinée à fournir une </a:t>
            </a:r>
            <a:r>
              <a:rPr b="1" lang="en-US" sz="4800">
                <a:solidFill>
                  <a:srgbClr val="0076B9"/>
                </a:solidFill>
                <a:highlight>
                  <a:srgbClr val="FFFFFF"/>
                </a:highlight>
              </a:rPr>
              <a:t>source commune de données objectives</a:t>
            </a:r>
            <a:r>
              <a:rPr lang="en-US" sz="4800">
                <a:solidFill>
                  <a:srgbClr val="222222"/>
                </a:solidFill>
                <a:highlight>
                  <a:srgbClr val="FFFFFF"/>
                </a:highlight>
              </a:rPr>
              <a:t> sur les points d’arrêts de transport, qui pourront être utilisées </a:t>
            </a:r>
            <a:r>
              <a:rPr lang="en-US" sz="4800">
                <a:solidFill>
                  <a:srgbClr val="222222"/>
                </a:solidFill>
                <a:highlight>
                  <a:srgbClr val="FFFFFF"/>
                </a:highlight>
              </a:rPr>
              <a:t>par tous les services de mobilité</a:t>
            </a:r>
            <a:r>
              <a:rPr lang="en-US" sz="4800">
                <a:solidFill>
                  <a:srgbClr val="222222"/>
                </a:solidFill>
                <a:highlight>
                  <a:srgbClr val="FFFFFF"/>
                </a:highlight>
              </a:rPr>
              <a:t>, une mise à jour de la base commune pouvant être alors répercutée automatiquement sur l'ensemble des services de mobilité, en différentes langues. La base est contributive, ce qui permet à n’importe qui de modifier ou commenter une fiche.</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29"/>
          <p:cNvPicPr preferRelativeResize="0"/>
          <p:nvPr/>
        </p:nvPicPr>
        <p:blipFill>
          <a:blip r:embed="rId3">
            <a:alphaModFix/>
          </a:blip>
          <a:stretch>
            <a:fillRect/>
          </a:stretch>
        </p:blipFill>
        <p:spPr>
          <a:xfrm>
            <a:off x="2442199" y="2540224"/>
            <a:ext cx="19155399" cy="10572200"/>
          </a:xfrm>
          <a:prstGeom prst="rect">
            <a:avLst/>
          </a:prstGeom>
          <a:noFill/>
          <a:ln>
            <a:noFill/>
          </a:ln>
        </p:spPr>
      </p:pic>
      <p:sp>
        <p:nvSpPr>
          <p:cNvPr id="144" name="Google Shape;144;p29"/>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Parfois, le rapprochement est évident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0"/>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Parfois, moins</a:t>
            </a:r>
            <a:endParaRPr/>
          </a:p>
        </p:txBody>
      </p:sp>
      <p:pic>
        <p:nvPicPr>
          <p:cNvPr id="150" name="Google Shape;150;p30"/>
          <p:cNvPicPr preferRelativeResize="0"/>
          <p:nvPr/>
        </p:nvPicPr>
        <p:blipFill>
          <a:blip r:embed="rId3">
            <a:alphaModFix/>
          </a:blip>
          <a:stretch>
            <a:fillRect/>
          </a:stretch>
        </p:blipFill>
        <p:spPr>
          <a:xfrm>
            <a:off x="927400" y="1969300"/>
            <a:ext cx="21793202" cy="12088774"/>
          </a:xfrm>
          <a:prstGeom prst="rect">
            <a:avLst/>
          </a:prstGeom>
          <a:noFill/>
          <a:ln>
            <a:noFill/>
          </a:ln>
        </p:spPr>
      </p:pic>
      <p:pic>
        <p:nvPicPr>
          <p:cNvPr id="151" name="Google Shape;151;p30"/>
          <p:cNvPicPr preferRelativeResize="0"/>
          <p:nvPr/>
        </p:nvPicPr>
        <p:blipFill>
          <a:blip r:embed="rId4">
            <a:alphaModFix/>
          </a:blip>
          <a:stretch>
            <a:fillRect/>
          </a:stretch>
        </p:blipFill>
        <p:spPr>
          <a:xfrm>
            <a:off x="3569100" y="3560200"/>
            <a:ext cx="4593600" cy="11529925"/>
          </a:xfrm>
          <a:prstGeom prst="rect">
            <a:avLst/>
          </a:prstGeom>
          <a:noFill/>
          <a:ln>
            <a:noFill/>
          </a:ln>
        </p:spPr>
      </p:pic>
      <p:pic>
        <p:nvPicPr>
          <p:cNvPr id="152" name="Google Shape;152;p30"/>
          <p:cNvPicPr preferRelativeResize="0"/>
          <p:nvPr/>
        </p:nvPicPr>
        <p:blipFill>
          <a:blip r:embed="rId5">
            <a:alphaModFix/>
          </a:blip>
          <a:stretch>
            <a:fillRect/>
          </a:stretch>
        </p:blipFill>
        <p:spPr>
          <a:xfrm>
            <a:off x="5508475" y="5715206"/>
            <a:ext cx="4593600" cy="10680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31"/>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Parfois, moins</a:t>
            </a:r>
            <a:endParaRPr/>
          </a:p>
        </p:txBody>
      </p:sp>
      <p:pic>
        <p:nvPicPr>
          <p:cNvPr id="158" name="Google Shape;158;p31"/>
          <p:cNvPicPr preferRelativeResize="0"/>
          <p:nvPr/>
        </p:nvPicPr>
        <p:blipFill>
          <a:blip r:embed="rId3">
            <a:alphaModFix/>
          </a:blip>
          <a:stretch>
            <a:fillRect/>
          </a:stretch>
        </p:blipFill>
        <p:spPr>
          <a:xfrm>
            <a:off x="5589313" y="2474350"/>
            <a:ext cx="12861174" cy="10098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2"/>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L’idée de transport.data.gouv.fr</a:t>
            </a:r>
            <a:endParaRPr/>
          </a:p>
        </p:txBody>
      </p:sp>
      <p:pic>
        <p:nvPicPr>
          <p:cNvPr id="164" name="Google Shape;164;p32"/>
          <p:cNvPicPr preferRelativeResize="0"/>
          <p:nvPr/>
        </p:nvPicPr>
        <p:blipFill>
          <a:blip r:embed="rId3">
            <a:alphaModFix/>
          </a:blip>
          <a:stretch>
            <a:fillRect/>
          </a:stretch>
        </p:blipFill>
        <p:spPr>
          <a:xfrm>
            <a:off x="2017263" y="1969300"/>
            <a:ext cx="20005277" cy="11080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Ce que nous allons aborder</a:t>
            </a:r>
            <a:endParaRPr/>
          </a:p>
        </p:txBody>
      </p:sp>
      <p:sp>
        <p:nvSpPr>
          <p:cNvPr id="68" name="Google Shape;68;p15"/>
          <p:cNvSpPr txBox="1"/>
          <p:nvPr/>
        </p:nvSpPr>
        <p:spPr>
          <a:xfrm>
            <a:off x="2008950" y="5300375"/>
            <a:ext cx="20366100" cy="16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800">
                <a:latin typeface="Helvetica Neue"/>
                <a:ea typeface="Helvetica Neue"/>
                <a:cs typeface="Helvetica Neue"/>
                <a:sym typeface="Helvetica Neue"/>
              </a:rPr>
              <a:t>Contexte, défis et enjeux</a:t>
            </a:r>
            <a:endParaRPr sz="4800">
              <a:latin typeface="Helvetica Neue"/>
              <a:ea typeface="Helvetica Neue"/>
              <a:cs typeface="Helvetica Neue"/>
              <a:sym typeface="Helvetica Neue"/>
            </a:endParaRPr>
          </a:p>
          <a:p>
            <a:pPr indent="0" lvl="0" marL="0" rtl="0" algn="ctr">
              <a:spcBef>
                <a:spcPts val="0"/>
              </a:spcBef>
              <a:spcAft>
                <a:spcPts val="0"/>
              </a:spcAft>
              <a:buNone/>
            </a:pPr>
            <a:r>
              <a:rPr lang="en-US" sz="4800">
                <a:latin typeface="Helvetica Neue"/>
                <a:ea typeface="Helvetica Neue"/>
                <a:cs typeface="Helvetica Neue"/>
                <a:sym typeface="Helvetica Neue"/>
              </a:rPr>
              <a:t>Comment concevoir une base de données harmonisée </a:t>
            </a:r>
            <a:endParaRPr sz="48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US" sz="4800">
                <a:latin typeface="Helvetica Neue"/>
                <a:ea typeface="Helvetica Neue"/>
                <a:cs typeface="Helvetica Neue"/>
                <a:sym typeface="Helvetica Neue"/>
              </a:rPr>
              <a:t>Référentiel National d’Arrêts ?</a:t>
            </a:r>
            <a:endParaRPr sz="4800">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lang="en-US" sz="4800">
                <a:latin typeface="Helvetica Neue"/>
                <a:ea typeface="Helvetica Neue"/>
                <a:cs typeface="Helvetica Neue"/>
                <a:sym typeface="Helvetica Neue"/>
              </a:rPr>
              <a:t>Démarches et règles à adopter pour harmoniser les données relatives aux arrêts</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3"/>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L’idée de transport.data.gouv.fr</a:t>
            </a:r>
            <a:endParaRPr/>
          </a:p>
        </p:txBody>
      </p:sp>
      <p:pic>
        <p:nvPicPr>
          <p:cNvPr id="170" name="Google Shape;170;p33"/>
          <p:cNvPicPr preferRelativeResize="0"/>
          <p:nvPr/>
        </p:nvPicPr>
        <p:blipFill>
          <a:blip r:embed="rId3">
            <a:alphaModFix/>
          </a:blip>
          <a:stretch>
            <a:fillRect/>
          </a:stretch>
        </p:blipFill>
        <p:spPr>
          <a:xfrm>
            <a:off x="2206550" y="1969300"/>
            <a:ext cx="19970899" cy="110256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4"/>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L’idée de transport.data.gouv.fr</a:t>
            </a:r>
            <a:endParaRPr/>
          </a:p>
        </p:txBody>
      </p:sp>
      <p:pic>
        <p:nvPicPr>
          <p:cNvPr id="176" name="Google Shape;176;p34"/>
          <p:cNvPicPr preferRelativeResize="0"/>
          <p:nvPr/>
        </p:nvPicPr>
        <p:blipFill>
          <a:blip r:embed="rId3">
            <a:alphaModFix/>
          </a:blip>
          <a:stretch>
            <a:fillRect/>
          </a:stretch>
        </p:blipFill>
        <p:spPr>
          <a:xfrm>
            <a:off x="2600088" y="2723850"/>
            <a:ext cx="19183824" cy="105777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5"/>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La démarche</a:t>
            </a:r>
            <a:endParaRPr/>
          </a:p>
        </p:txBody>
      </p:sp>
      <p:sp>
        <p:nvSpPr>
          <p:cNvPr id="182" name="Google Shape;182;p35"/>
          <p:cNvSpPr txBox="1"/>
          <p:nvPr/>
        </p:nvSpPr>
        <p:spPr>
          <a:xfrm>
            <a:off x="398200" y="2778075"/>
            <a:ext cx="23478900" cy="6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Nous proposons de créer une instance de wikidata qui serait dédiée aux arrêts.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Les relations sémantiques permettent de référencer les identifiants d’origine et les relations entre les différents entités.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Des outils annexes et spécialisés permettront de gérer la déduplication et faciliteront l’édition des propriétés.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La démarche</a:t>
            </a:r>
            <a:endParaRPr/>
          </a:p>
        </p:txBody>
      </p:sp>
      <p:sp>
        <p:nvSpPr>
          <p:cNvPr id="188" name="Google Shape;188;p36"/>
          <p:cNvSpPr txBox="1"/>
          <p:nvPr/>
        </p:nvSpPr>
        <p:spPr>
          <a:xfrm>
            <a:off x="398200" y="2778075"/>
            <a:ext cx="23478900" cy="6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Créer une instance jetable qui servira de prototype et valider les idées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Écrire des moulinettes pour</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 importer à partir d’un GTFS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dé-dupliquer naïvement</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exporter une base consolidée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Travailler collectivement sur l’ontologie souhaitée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Création d’outil grand public pour travailler sur l’amélioration itérative des attributs et des relations entre entités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7"/>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Perspectives</a:t>
            </a:r>
            <a:endParaRPr/>
          </a:p>
        </p:txBody>
      </p:sp>
      <p:sp>
        <p:nvSpPr>
          <p:cNvPr id="194" name="Google Shape;194;p37"/>
          <p:cNvSpPr txBox="1"/>
          <p:nvPr/>
        </p:nvSpPr>
        <p:spPr>
          <a:xfrm>
            <a:off x="398200" y="2778075"/>
            <a:ext cx="23478900" cy="6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Light"/>
                <a:ea typeface="Helvetica Neue Light"/>
                <a:cs typeface="Helvetica Neue Light"/>
                <a:sym typeface="Helvetica Neue Light"/>
              </a:rPr>
              <a:t>Au delà de la topologie des arrêts, il sera possible de l’étendre aux lignes et réseaux de transport. À un niveau plus fin, la topologie des arrêts (entrées/sorties, couloirs…) pourrait être considérées.</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rPr lang="en-US" sz="4800">
                <a:latin typeface="Helvetica Neue Light"/>
                <a:ea typeface="Helvetica Neue Light"/>
                <a:cs typeface="Helvetica Neue Light"/>
                <a:sym typeface="Helvetica Neue Light"/>
              </a:rPr>
              <a:t>D’autres modes de transports pourraient bénéficier du travail sur les arrêts : les aires de covoiturage, stationnement, bornes de recharge…</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4800">
              <a:latin typeface="Helvetica Neue Light"/>
              <a:ea typeface="Helvetica Neue Light"/>
              <a:cs typeface="Helvetica Neue Light"/>
              <a:sym typeface="Helvetica Neue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8"/>
          <p:cNvSpPr txBox="1"/>
          <p:nvPr/>
        </p:nvSpPr>
        <p:spPr>
          <a:xfrm>
            <a:off x="2677752" y="4064320"/>
            <a:ext cx="19028496" cy="1641476"/>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000000"/>
              </a:buClr>
              <a:buSzPts val="8900"/>
              <a:buFont typeface="Arial"/>
              <a:buNone/>
            </a:pPr>
            <a:r>
              <a:rPr b="1" i="0" lang="en-US" sz="8900" u="none" cap="none" strike="noStrike">
                <a:solidFill>
                  <a:srgbClr val="000000"/>
                </a:solidFill>
                <a:latin typeface="Arial"/>
                <a:ea typeface="Arial"/>
                <a:cs typeface="Arial"/>
                <a:sym typeface="Arial"/>
              </a:rPr>
              <a:t>Avez-vous </a:t>
            </a:r>
            <a:r>
              <a:rPr b="1" lang="en-US" sz="8900"/>
              <a:t>appris des choses ?</a:t>
            </a:r>
            <a:endParaRPr/>
          </a:p>
        </p:txBody>
      </p:sp>
      <p:cxnSp>
        <p:nvCxnSpPr>
          <p:cNvPr id="200" name="Google Shape;200;p38"/>
          <p:cNvCxnSpPr/>
          <p:nvPr/>
        </p:nvCxnSpPr>
        <p:spPr>
          <a:xfrm>
            <a:off x="2557674" y="8631589"/>
            <a:ext cx="19326642" cy="1"/>
          </a:xfrm>
          <a:prstGeom prst="straightConnector1">
            <a:avLst/>
          </a:prstGeom>
          <a:noFill/>
          <a:ln cap="flat" cmpd="sng" w="152400">
            <a:solidFill>
              <a:srgbClr val="0076B9"/>
            </a:solidFill>
            <a:prstDash val="solid"/>
            <a:miter lim="400000"/>
            <a:headEnd len="sm" w="sm" type="none"/>
            <a:tailEnd len="sm" w="sm" type="none"/>
          </a:ln>
        </p:spPr>
      </p:cxnSp>
      <p:sp>
        <p:nvSpPr>
          <p:cNvPr id="201" name="Google Shape;201;p38"/>
          <p:cNvSpPr/>
          <p:nvPr/>
        </p:nvSpPr>
        <p:spPr>
          <a:xfrm rot="-5400000">
            <a:off x="1781336"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02" name="Google Shape;202;p38"/>
          <p:cNvSpPr/>
          <p:nvPr/>
        </p:nvSpPr>
        <p:spPr>
          <a:xfrm rot="-5400000">
            <a:off x="5680178"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03" name="Google Shape;203;p38"/>
          <p:cNvSpPr/>
          <p:nvPr/>
        </p:nvSpPr>
        <p:spPr>
          <a:xfrm rot="-5400000">
            <a:off x="9579020" y="7968030"/>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04" name="Google Shape;204;p38"/>
          <p:cNvSpPr/>
          <p:nvPr/>
        </p:nvSpPr>
        <p:spPr>
          <a:xfrm rot="-5400000">
            <a:off x="13477861" y="7968029"/>
            <a:ext cx="1327118"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05" name="Google Shape;205;p38"/>
          <p:cNvSpPr/>
          <p:nvPr/>
        </p:nvSpPr>
        <p:spPr>
          <a:xfrm rot="-5400000">
            <a:off x="17376705" y="7968029"/>
            <a:ext cx="1327119" cy="1327119"/>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06" name="Google Shape;206;p38"/>
          <p:cNvSpPr/>
          <p:nvPr/>
        </p:nvSpPr>
        <p:spPr>
          <a:xfrm rot="-5400000">
            <a:off x="21275545" y="7870581"/>
            <a:ext cx="1327119" cy="1327118"/>
          </a:xfrm>
          <a:prstGeom prst="ellipse">
            <a:avLst/>
          </a:prstGeom>
          <a:solidFill>
            <a:srgbClr val="FFFFFF"/>
          </a:solidFill>
          <a:ln cap="flat" cmpd="sng" w="1270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07" name="Google Shape;207;p38"/>
          <p:cNvSpPr txBox="1"/>
          <p:nvPr/>
        </p:nvSpPr>
        <p:spPr>
          <a:xfrm>
            <a:off x="2201128"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0</a:t>
            </a:r>
            <a:endParaRPr/>
          </a:p>
        </p:txBody>
      </p:sp>
      <p:sp>
        <p:nvSpPr>
          <p:cNvPr id="208" name="Google Shape;208;p38"/>
          <p:cNvSpPr txBox="1"/>
          <p:nvPr/>
        </p:nvSpPr>
        <p:spPr>
          <a:xfrm>
            <a:off x="6099970"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1</a:t>
            </a:r>
            <a:endParaRPr/>
          </a:p>
        </p:txBody>
      </p:sp>
      <p:sp>
        <p:nvSpPr>
          <p:cNvPr id="209" name="Google Shape;209;p38"/>
          <p:cNvSpPr txBox="1"/>
          <p:nvPr/>
        </p:nvSpPr>
        <p:spPr>
          <a:xfrm>
            <a:off x="10000933" y="82934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2</a:t>
            </a:r>
            <a:endParaRPr/>
          </a:p>
        </p:txBody>
      </p:sp>
      <p:sp>
        <p:nvSpPr>
          <p:cNvPr id="210" name="Google Shape;210;p38"/>
          <p:cNvSpPr txBox="1"/>
          <p:nvPr/>
        </p:nvSpPr>
        <p:spPr>
          <a:xfrm>
            <a:off x="13938934"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3</a:t>
            </a:r>
            <a:endParaRPr/>
          </a:p>
        </p:txBody>
      </p:sp>
      <p:sp>
        <p:nvSpPr>
          <p:cNvPr id="211" name="Google Shape;211;p38"/>
          <p:cNvSpPr txBox="1"/>
          <p:nvPr/>
        </p:nvSpPr>
        <p:spPr>
          <a:xfrm>
            <a:off x="17809195" y="8306152"/>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4</a:t>
            </a:r>
            <a:endParaRPr/>
          </a:p>
        </p:txBody>
      </p:sp>
      <p:sp>
        <p:nvSpPr>
          <p:cNvPr id="212" name="Google Shape;212;p38"/>
          <p:cNvSpPr txBox="1"/>
          <p:nvPr/>
        </p:nvSpPr>
        <p:spPr>
          <a:xfrm>
            <a:off x="21765198" y="8232027"/>
            <a:ext cx="487534" cy="676276"/>
          </a:xfrm>
          <a:prstGeom prst="rect">
            <a:avLst/>
          </a:prstGeom>
          <a:noFill/>
          <a:ln>
            <a:noFill/>
          </a:ln>
        </p:spPr>
        <p:txBody>
          <a:bodyPr anchorCtr="0" anchor="t" bIns="71425" lIns="71425" spcFirstLastPara="1" rIns="71425" wrap="square" tIns="71425">
            <a:noAutofit/>
          </a:bodyPr>
          <a:lstStyle/>
          <a:p>
            <a:pPr indent="0" lvl="0" marL="0" marR="0" rtl="0" algn="l">
              <a:lnSpc>
                <a:spcPct val="100000"/>
              </a:lnSpc>
              <a:spcBef>
                <a:spcPts val="0"/>
              </a:spcBef>
              <a:spcAft>
                <a:spcPts val="0"/>
              </a:spcAft>
              <a:buClr>
                <a:srgbClr val="000000"/>
              </a:buClr>
              <a:buSzPts val="3600"/>
              <a:buFont typeface="Roboto"/>
              <a:buNone/>
            </a:pPr>
            <a:r>
              <a:rPr b="1" i="0" lang="en-US" sz="3600" u="none" cap="none" strike="noStrike">
                <a:solidFill>
                  <a:srgbClr val="000000"/>
                </a:solidFill>
                <a:latin typeface="Roboto"/>
                <a:ea typeface="Roboto"/>
                <a:cs typeface="Roboto"/>
                <a:sym typeface="Roboto"/>
              </a:rPr>
              <a:t>5</a:t>
            </a:r>
            <a:endParaRPr/>
          </a:p>
        </p:txBody>
      </p:sp>
      <p:cxnSp>
        <p:nvCxnSpPr>
          <p:cNvPr id="213" name="Google Shape;213;p38"/>
          <p:cNvCxnSpPr/>
          <p:nvPr/>
        </p:nvCxnSpPr>
        <p:spPr>
          <a:xfrm>
            <a:off x="9235400" y="6805163"/>
            <a:ext cx="5913200" cy="1"/>
          </a:xfrm>
          <a:prstGeom prst="straightConnector1">
            <a:avLst/>
          </a:prstGeom>
          <a:noFill/>
          <a:ln cap="rnd" cmpd="sng" w="50800">
            <a:solidFill>
              <a:srgbClr val="000000"/>
            </a:solidFill>
            <a:prstDash val="dashDot"/>
            <a:miter lim="400000"/>
            <a:headEnd len="sm" w="sm" type="none"/>
            <a:tailEnd len="sm" w="sm" type="none"/>
          </a:ln>
        </p:spPr>
      </p:cxnSp>
      <p:grpSp>
        <p:nvGrpSpPr>
          <p:cNvPr id="214" name="Google Shape;214;p38"/>
          <p:cNvGrpSpPr/>
          <p:nvPr/>
        </p:nvGrpSpPr>
        <p:grpSpPr>
          <a:xfrm>
            <a:off x="19379932" y="405300"/>
            <a:ext cx="4635914" cy="350124"/>
            <a:chOff x="-1" y="0"/>
            <a:chExt cx="4635913" cy="350122"/>
          </a:xfrm>
        </p:grpSpPr>
        <p:cxnSp>
          <p:nvCxnSpPr>
            <p:cNvPr id="215" name="Google Shape;215;p38"/>
            <p:cNvCxnSpPr/>
            <p:nvPr/>
          </p:nvCxnSpPr>
          <p:spPr>
            <a:xfrm>
              <a:off x="204813" y="175060"/>
              <a:ext cx="4147522" cy="1"/>
            </a:xfrm>
            <a:prstGeom prst="straightConnector1">
              <a:avLst/>
            </a:prstGeom>
            <a:noFill/>
            <a:ln cap="flat" cmpd="sng" w="63500">
              <a:solidFill>
                <a:srgbClr val="0076B9"/>
              </a:solidFill>
              <a:prstDash val="solid"/>
              <a:miter lim="400000"/>
              <a:headEnd len="sm" w="sm" type="none"/>
              <a:tailEnd len="sm" w="sm" type="none"/>
            </a:ln>
          </p:spPr>
        </p:cxnSp>
        <p:grpSp>
          <p:nvGrpSpPr>
            <p:cNvPr id="216" name="Google Shape;216;p38"/>
            <p:cNvGrpSpPr/>
            <p:nvPr/>
          </p:nvGrpSpPr>
          <p:grpSpPr>
            <a:xfrm>
              <a:off x="-1" y="0"/>
              <a:ext cx="4635913" cy="350122"/>
              <a:chOff x="0" y="0"/>
              <a:chExt cx="4635912" cy="350121"/>
            </a:xfrm>
          </p:grpSpPr>
          <p:sp>
            <p:nvSpPr>
              <p:cNvPr id="217" name="Google Shape;217;p38"/>
              <p:cNvSpPr/>
              <p:nvPr/>
            </p:nvSpPr>
            <p:spPr>
              <a:xfrm rot="-5400000">
                <a:off x="-1" y="0"/>
                <a:ext cx="350121"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18" name="Google Shape;218;p38"/>
              <p:cNvSpPr/>
              <p:nvPr/>
            </p:nvSpPr>
            <p:spPr>
              <a:xfrm rot="-5400000">
                <a:off x="857158"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19" name="Google Shape;219;p38"/>
              <p:cNvSpPr/>
              <p:nvPr/>
            </p:nvSpPr>
            <p:spPr>
              <a:xfrm rot="-5400000">
                <a:off x="1714317"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20" name="Google Shape;220;p38"/>
              <p:cNvSpPr/>
              <p:nvPr/>
            </p:nvSpPr>
            <p:spPr>
              <a:xfrm rot="-5400000">
                <a:off x="2571475"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21" name="Google Shape;221;p38"/>
              <p:cNvSpPr/>
              <p:nvPr/>
            </p:nvSpPr>
            <p:spPr>
              <a:xfrm rot="-5400000">
                <a:off x="3428634" y="0"/>
                <a:ext cx="350120" cy="350120"/>
              </a:xfrm>
              <a:prstGeom prst="ellipse">
                <a:avLst/>
              </a:prstGeom>
              <a:solidFill>
                <a:srgbClr val="FFFFFF"/>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sp>
            <p:nvSpPr>
              <p:cNvPr id="222" name="Google Shape;222;p38"/>
              <p:cNvSpPr/>
              <p:nvPr/>
            </p:nvSpPr>
            <p:spPr>
              <a:xfrm rot="-5400000">
                <a:off x="4285791" y="0"/>
                <a:ext cx="350120" cy="350120"/>
              </a:xfrm>
              <a:prstGeom prst="ellipse">
                <a:avLst/>
              </a:prstGeom>
              <a:solidFill>
                <a:srgbClr val="000000"/>
              </a:solidFill>
              <a:ln cap="flat" cmpd="sng" w="25400">
                <a:solidFill>
                  <a:srgbClr val="5E5E5E"/>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D6D5D5"/>
                  </a:buClr>
                  <a:buSzPts val="3000"/>
                  <a:buFont typeface="Helvetica Neue"/>
                  <a:buNone/>
                </a:pPr>
                <a:r>
                  <a:t/>
                </a:r>
                <a:endParaRPr b="0" i="0" sz="3000" u="none" cap="none" strike="noStrike">
                  <a:solidFill>
                    <a:srgbClr val="D6D5D5"/>
                  </a:solidFill>
                  <a:latin typeface="Helvetica Neue"/>
                  <a:ea typeface="Helvetica Neue"/>
                  <a:cs typeface="Helvetica Neue"/>
                  <a:sym typeface="Helvetica Neue"/>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Attention</a:t>
            </a:r>
            <a:endParaRPr/>
          </a:p>
        </p:txBody>
      </p:sp>
      <p:sp>
        <p:nvSpPr>
          <p:cNvPr id="74" name="Google Shape;74;p16"/>
          <p:cNvSpPr txBox="1"/>
          <p:nvPr/>
        </p:nvSpPr>
        <p:spPr>
          <a:xfrm>
            <a:off x="398200" y="2778075"/>
            <a:ext cx="23478900" cy="40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a:ea typeface="Helvetica Neue"/>
                <a:cs typeface="Helvetica Neue"/>
                <a:sym typeface="Helvetica Neue"/>
              </a:rPr>
              <a:t>Le sujet de la base nationale des points d’arrêts reste encore un défi pour la France : </a:t>
            </a:r>
            <a:r>
              <a:rPr b="1" lang="en-US" sz="4800">
                <a:solidFill>
                  <a:srgbClr val="0076B9"/>
                </a:solidFill>
                <a:latin typeface="Helvetica Neue"/>
                <a:ea typeface="Helvetica Neue"/>
                <a:cs typeface="Helvetica Neue"/>
                <a:sym typeface="Helvetica Neue"/>
              </a:rPr>
              <a:t>c’est un travail en cours</a:t>
            </a:r>
            <a:r>
              <a:rPr lang="en-US" sz="4800">
                <a:latin typeface="Helvetica Neue"/>
                <a:ea typeface="Helvetica Neue"/>
                <a:cs typeface="Helvetica Neue"/>
                <a:sym typeface="Helvetica Neue"/>
              </a:rPr>
              <a:t>.</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a:latin typeface="Helvetica Neue"/>
                <a:ea typeface="Helvetica Neue"/>
                <a:cs typeface="Helvetica Neue"/>
                <a:sym typeface="Helvetica Neue"/>
              </a:rPr>
              <a:t>L’objet de cette courte présentation n’est pas d’apporter des réponses, mais d’alimenter les réflexions de la Tunisie sur le sujet.</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nvSpPr>
        <p:spPr>
          <a:xfrm>
            <a:off x="1157250" y="5042700"/>
            <a:ext cx="22069500" cy="363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Helvetica Neue"/>
                <a:ea typeface="Helvetica Neue"/>
                <a:cs typeface="Helvetica Neue"/>
                <a:sym typeface="Helvetica Neue"/>
              </a:rPr>
              <a:t>A quoi servirait un référentiel national des arrêts ?</a:t>
            </a:r>
            <a:endParaRPr sz="7200">
              <a:latin typeface="Helvetica Neue"/>
              <a:ea typeface="Helvetica Neue"/>
              <a:cs typeface="Helvetica Neue"/>
              <a:sym typeface="Helvetica Neue"/>
            </a:endParaRPr>
          </a:p>
          <a:p>
            <a:pPr indent="0" lvl="0" marL="0" rtl="0" algn="ctr">
              <a:spcBef>
                <a:spcPts val="0"/>
              </a:spcBef>
              <a:spcAft>
                <a:spcPts val="0"/>
              </a:spcAft>
              <a:buNone/>
            </a:pPr>
            <a:r>
              <a:rPr lang="en-US" sz="7200">
                <a:latin typeface="Helvetica Neue"/>
                <a:ea typeface="Helvetica Neue"/>
                <a:cs typeface="Helvetica Neue"/>
                <a:sym typeface="Helvetica Neue"/>
              </a:rPr>
              <a:t>Quelles sont les questions que vous vous posez sur le sujet ?</a:t>
            </a:r>
            <a:endParaRPr sz="72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a:p>
            <a:pPr indent="0" lvl="0" marL="0" rtl="0" algn="ctr">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895650" y="895625"/>
            <a:ext cx="14626950" cy="9712300"/>
          </a:xfrm>
          <a:prstGeom prst="rect">
            <a:avLst/>
          </a:prstGeom>
          <a:noFill/>
          <a:ln>
            <a:noFill/>
          </a:ln>
        </p:spPr>
      </p:pic>
      <p:pic>
        <p:nvPicPr>
          <p:cNvPr id="85" name="Google Shape;85;p18"/>
          <p:cNvPicPr preferRelativeResize="0"/>
          <p:nvPr/>
        </p:nvPicPr>
        <p:blipFill>
          <a:blip r:embed="rId4">
            <a:alphaModFix/>
          </a:blip>
          <a:stretch>
            <a:fillRect/>
          </a:stretch>
        </p:blipFill>
        <p:spPr>
          <a:xfrm>
            <a:off x="9846950" y="3125325"/>
            <a:ext cx="12274075" cy="920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Problème à résoudre</a:t>
            </a:r>
            <a:endParaRPr/>
          </a:p>
        </p:txBody>
      </p:sp>
      <p:sp>
        <p:nvSpPr>
          <p:cNvPr id="91" name="Google Shape;91;p19"/>
          <p:cNvSpPr txBox="1"/>
          <p:nvPr/>
        </p:nvSpPr>
        <p:spPr>
          <a:xfrm>
            <a:off x="398200" y="2778075"/>
            <a:ext cx="23478900" cy="98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a:ea typeface="Helvetica Neue"/>
                <a:cs typeface="Helvetica Neue"/>
                <a:sym typeface="Helvetica Neue"/>
              </a:rPr>
              <a:t>Il n’existe pas de base des arrêts de transports en communs utilisable à l’échelle nationale.</a:t>
            </a:r>
            <a:endParaRPr sz="48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48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4800">
                <a:latin typeface="Helvetica Neue"/>
                <a:ea typeface="Helvetica Neue"/>
                <a:cs typeface="Helvetica Neue"/>
                <a:sym typeface="Helvetica Neue"/>
              </a:rPr>
              <a:t>Cela est un problème entre autre pour :</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créer un service de géocoding basé sur des arrêts,</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fusionner des jeux de données pour un calculateur d’itinéraire,</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lier OpenStreetMap à des horaires,</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corriger les libellés (orthographe, abréviations, majuscules…),</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prendre en compte le changement d’identifiant GTFS entre deux publication.</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information voyageur : alignement entre Gare du Midi (Bruxelles), nom du tram</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4800">
                <a:latin typeface="Helvetica Neue"/>
                <a:ea typeface="Helvetica Neue"/>
                <a:cs typeface="Helvetica Neue"/>
                <a:sym typeface="Helvetica Neue"/>
              </a:rPr>
              <a:t>La plupart des éditeurs de services gèrent leur propre base et leur propres outils de mise en qualité. Cette tâche est vue comme pénible et sans valeur ajoutée.</a:t>
            </a:r>
            <a:endParaRPr sz="48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nvSpPr>
        <p:spPr>
          <a:xfrm>
            <a:off x="398199" y="327700"/>
            <a:ext cx="23243400" cy="1641600"/>
          </a:xfrm>
          <a:prstGeom prst="rect">
            <a:avLst/>
          </a:prstGeom>
          <a:noFill/>
          <a:ln>
            <a:noFill/>
          </a:ln>
        </p:spPr>
        <p:txBody>
          <a:bodyPr anchorCtr="0" anchor="ctr" bIns="71425" lIns="71425" spcFirstLastPara="1" rIns="71425" wrap="square" tIns="71425">
            <a:noAutofit/>
          </a:bodyPr>
          <a:lstStyle/>
          <a:p>
            <a:pPr indent="0" lvl="0" marL="0" marR="0" rtl="0" algn="l">
              <a:lnSpc>
                <a:spcPct val="100000"/>
              </a:lnSpc>
              <a:spcBef>
                <a:spcPts val="0"/>
              </a:spcBef>
              <a:spcAft>
                <a:spcPts val="0"/>
              </a:spcAft>
              <a:buClr>
                <a:srgbClr val="000000"/>
              </a:buClr>
              <a:buSzPts val="8900"/>
              <a:buFont typeface="Arial"/>
              <a:buNone/>
            </a:pPr>
            <a:r>
              <a:rPr b="1" lang="en-US" sz="8900"/>
              <a:t>Deux tentatives françaises</a:t>
            </a:r>
            <a:endParaRPr/>
          </a:p>
        </p:txBody>
      </p:sp>
      <p:sp>
        <p:nvSpPr>
          <p:cNvPr id="97" name="Google Shape;97;p20"/>
          <p:cNvSpPr txBox="1"/>
          <p:nvPr/>
        </p:nvSpPr>
        <p:spPr>
          <a:xfrm>
            <a:off x="398200" y="2778075"/>
            <a:ext cx="23478900" cy="98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a:ea typeface="Helvetica Neue"/>
                <a:cs typeface="Helvetica Neue"/>
                <a:sym typeface="Helvetica Neue"/>
              </a:rPr>
              <a:t>Une initiative publique : la base du CEREMA en 2016</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u="sng">
                <a:solidFill>
                  <a:schemeClr val="hlink"/>
                </a:solidFill>
                <a:latin typeface="Helvetica Neue"/>
                <a:ea typeface="Helvetica Neue"/>
                <a:cs typeface="Helvetica Neue"/>
                <a:sym typeface="Helvetica Neue"/>
                <a:hlinkClick r:id="rId3"/>
              </a:rPr>
              <a:t>https://www.data.gouv.fr/fr/datasets/base-des-arrets-de-transport-collectif/</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a:latin typeface="Helvetica Neue"/>
                <a:ea typeface="Helvetica Neue"/>
                <a:cs typeface="Helvetica Neue"/>
                <a:sym typeface="Helvetica Neue"/>
              </a:rPr>
              <a:t>Une initiative privée rendue ouverte : la base de Trainline</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u="sng">
                <a:solidFill>
                  <a:schemeClr val="hlink"/>
                </a:solidFill>
                <a:latin typeface="Helvetica Neue"/>
                <a:ea typeface="Helvetica Neue"/>
                <a:cs typeface="Helvetica Neue"/>
                <a:sym typeface="Helvetica Neue"/>
                <a:hlinkClick r:id="rId4"/>
              </a:rPr>
              <a:t>https://github.com/trainline-eu/stations/</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u="sng">
                <a:solidFill>
                  <a:schemeClr val="hlink"/>
                </a:solidFill>
                <a:latin typeface="Helvetica Neue"/>
                <a:ea typeface="Helvetica Neue"/>
                <a:cs typeface="Helvetica Neue"/>
                <a:sym typeface="Helvetica Neue"/>
                <a:hlinkClick r:id="rId5"/>
              </a:rPr>
              <a:t>https://transport.data.gouv.fr/datasets/trainline-libere-les-gares-europeennes/</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1"/>
          <p:cNvPicPr preferRelativeResize="0"/>
          <p:nvPr/>
        </p:nvPicPr>
        <p:blipFill>
          <a:blip r:embed="rId3">
            <a:alphaModFix/>
          </a:blip>
          <a:stretch>
            <a:fillRect/>
          </a:stretch>
        </p:blipFill>
        <p:spPr>
          <a:xfrm>
            <a:off x="463725" y="389475"/>
            <a:ext cx="23456550" cy="12937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2"/>
          <p:cNvPicPr preferRelativeResize="0"/>
          <p:nvPr/>
        </p:nvPicPr>
        <p:blipFill>
          <a:blip r:embed="rId3">
            <a:alphaModFix/>
          </a:blip>
          <a:stretch>
            <a:fillRect/>
          </a:stretch>
        </p:blipFill>
        <p:spPr>
          <a:xfrm>
            <a:off x="251650" y="1483350"/>
            <a:ext cx="23880676" cy="1130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