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56" r:id="rId2"/>
    <p:sldId id="257" r:id="rId3"/>
    <p:sldId id="260" r:id="rId4"/>
    <p:sldId id="259" r:id="rId5"/>
    <p:sldId id="261" r:id="rId6"/>
    <p:sldId id="263" r:id="rId7"/>
    <p:sldId id="264" r:id="rId8"/>
    <p:sldId id="265" r:id="rId9"/>
    <p:sldId id="266" r:id="rId10"/>
    <p:sldId id="267" r:id="rId11"/>
    <p:sldId id="268" r:id="rId12"/>
    <p:sldId id="269"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15" autoAdjust="0"/>
    <p:restoredTop sz="94294" autoAdjust="0"/>
  </p:normalViewPr>
  <p:slideViewPr>
    <p:cSldViewPr snapToGrid="0">
      <p:cViewPr>
        <p:scale>
          <a:sx n="100" d="100"/>
          <a:sy n="100" d="100"/>
        </p:scale>
        <p:origin x="688" y="35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E37D0C-9742-4808-8829-F163D1EC15EB}" type="datetimeFigureOut">
              <a:rPr lang="en-US" smtClean="0"/>
              <a:t>6/21/23</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84AF4A-7083-49E0-BC13-F223BC4904A4}" type="slidenum">
              <a:rPr lang="en-US" smtClean="0"/>
              <a:t>‹N°›</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fld id="{2384AF4A-7083-49E0-BC13-F223BC4904A4}" type="slidenum">
              <a:rPr lang="en-US" smtClean="0"/>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a:t>Click to edit Master title style</a:t>
            </a:r>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a:t>Click to edit Master subtitle style</a:t>
            </a:r>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43AE684-FCCF-4A1B-94F7-005E11F78EF0}" type="datetimeFigureOut">
              <a:rPr lang="fr-FR" smtClean="0"/>
              <a:t>21/06/2023</a:t>
            </a:fld>
            <a:endParaRPr lang="fr-FR"/>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fr-FR"/>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70AECE2A-9C03-438D-990C-DF09A614085F}" type="slidenum">
              <a:rPr lang="fr-FR" smtClean="0"/>
              <a:t>‹N°›</a:t>
            </a:fld>
            <a:endParaRPr lang="fr-FR"/>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3AE684-FCCF-4A1B-94F7-005E11F78EF0}" type="datetimeFigureOut">
              <a:rPr lang="fr-FR" smtClean="0"/>
              <a:t>21/06/2023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0AECE2A-9C03-438D-990C-DF09A614085F}" type="slidenum">
              <a:rPr lang="fr-FR" smtClean="0"/>
              <a:t>‹N°›</a:t>
            </a:fld>
            <a:endParaRPr lang="fr-F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3AE684-FCCF-4A1B-94F7-005E11F78EF0}" type="datetimeFigureOut">
              <a:rPr lang="fr-FR" smtClean="0"/>
              <a:t>21/06/2023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0AECE2A-9C03-438D-990C-DF09A614085F}" type="slidenum">
              <a:rPr lang="fr-FR" smtClean="0"/>
              <a:t>‹N°›</a:t>
            </a:fld>
            <a:endParaRPr lang="fr-FR"/>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3AE684-FCCF-4A1B-94F7-005E11F78EF0}" type="datetimeFigureOut">
              <a:rPr lang="fr-FR" smtClean="0"/>
              <a:t>21/06/2023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0AECE2A-9C03-438D-990C-DF09A614085F}" type="slidenum">
              <a:rPr lang="fr-FR" smtClean="0"/>
              <a:t>‹N°›</a:t>
            </a:fld>
            <a:endParaRPr lang="fr-FR"/>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p:cNvSpPr>
            <a:spLocks noGrp="1"/>
          </p:cNvSpPr>
          <p:nvPr>
            <p:ph type="dt" sz="half" idx="10"/>
          </p:nvPr>
        </p:nvSpPr>
        <p:spPr/>
        <p:txBody>
          <a:bodyPr/>
          <a:lstStyle/>
          <a:p>
            <a:fld id="{F43AE684-FCCF-4A1B-94F7-005E11F78EF0}" type="datetimeFigureOut">
              <a:rPr lang="fr-FR" smtClean="0"/>
              <a:t>21/06/2023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0AECE2A-9C03-438D-990C-DF09A614085F}" type="slidenum">
              <a:rPr lang="fr-FR" smtClean="0"/>
              <a:t>‹N°›</a:t>
            </a:fld>
            <a:endParaRPr lang="fr-FR"/>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174750"/>
            <a:ext cx="5384800" cy="495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174750"/>
            <a:ext cx="5384800" cy="495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43AE684-FCCF-4A1B-94F7-005E11F78EF0}" type="datetimeFigureOut">
              <a:rPr lang="fr-FR" smtClean="0"/>
              <a:t>21/06/2023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0AECE2A-9C03-438D-990C-DF09A614085F}" type="slidenum">
              <a:rPr lang="fr-FR" smtClean="0"/>
              <a:t>‹N°›</a:t>
            </a:fld>
            <a:endParaRPr lang="fr-FR"/>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7"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43AE684-FCCF-4A1B-94F7-005E11F78EF0}" type="datetimeFigureOut">
              <a:rPr lang="fr-FR" smtClean="0"/>
              <a:t>21/06/2023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0AECE2A-9C03-438D-990C-DF09A614085F}" type="slidenum">
              <a:rPr lang="fr-FR" smtClean="0"/>
              <a:t>‹N°›</a:t>
            </a:fld>
            <a:endParaRPr lang="fr-FR"/>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43AE684-FCCF-4A1B-94F7-005E11F78EF0}" type="datetimeFigureOut">
              <a:rPr lang="fr-FR" smtClean="0"/>
              <a:t>21/06/2023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70AECE2A-9C03-438D-990C-DF09A614085F}" type="slidenum">
              <a:rPr lang="fr-FR" smtClean="0"/>
              <a:t>‹N°›</a:t>
            </a:fld>
            <a:endParaRPr lang="fr-FR"/>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3AE684-FCCF-4A1B-94F7-005E11F78EF0}" type="datetimeFigureOut">
              <a:rPr lang="fr-FR" smtClean="0"/>
              <a:t>21/06/2023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70AECE2A-9C03-438D-990C-DF09A614085F}" type="slidenum">
              <a:rPr lang="fr-FR" smtClean="0"/>
              <a:t>‹N°›</a:t>
            </a:fld>
            <a:endParaRPr lang="fr-FR"/>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43AE684-FCCF-4A1B-94F7-005E11F78EF0}" type="datetimeFigureOut">
              <a:rPr lang="fr-FR" smtClean="0"/>
              <a:t>21/06/2023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0AECE2A-9C03-438D-990C-DF09A614085F}" type="slidenum">
              <a:rPr lang="fr-FR" smtClean="0"/>
              <a:t>‹N°›</a:t>
            </a:fld>
            <a:endParaRPr lang="fr-F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43AE684-FCCF-4A1B-94F7-005E11F78EF0}" type="datetimeFigureOut">
              <a:rPr lang="fr-FR" smtClean="0"/>
              <a:t>21/06/2023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0AECE2A-9C03-438D-990C-DF09A614085F}" type="slidenum">
              <a:rPr lang="fr-FR" smtClean="0"/>
              <a:t>‹N°›</a:t>
            </a:fld>
            <a:endParaRPr lang="fr-F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p:cNvPicPr>
            <a:picLocks noChangeAspect="1"/>
          </p:cNvPicPr>
          <p:nvPr/>
        </p:nvPicPr>
        <p:blipFill>
          <a:blip r:embed="rId13"/>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nchorCtr="0"/>
          <a:lstStyle/>
          <a:p>
            <a:pPr lvl="0"/>
            <a:r>
              <a:rPr lang="en-US" altLang="zh-CN" dirty="0"/>
              <a:t>Click to edit Master title style</a:t>
            </a:r>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43AE684-FCCF-4A1B-94F7-005E11F78EF0}" type="datetimeFigureOut">
              <a:rPr lang="fr-FR" smtClean="0"/>
              <a:t>21/06/2023</a:t>
            </a:fld>
            <a:endParaRPr lang="fr-FR"/>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fr-FR"/>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70AECE2A-9C03-438D-990C-DF09A614085F}"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 </a:t>
            </a:r>
            <a:br>
              <a:rPr lang="fr-FR" dirty="0"/>
            </a:br>
            <a:br>
              <a:rPr lang="fr-FR" dirty="0"/>
            </a:br>
            <a:br>
              <a:rPr lang="fr-FR" dirty="0"/>
            </a:br>
            <a:br>
              <a:rPr lang="fr-FR" dirty="0"/>
            </a:br>
            <a:br>
              <a:rPr lang="fr-FR" dirty="0"/>
            </a:br>
            <a:r>
              <a:rPr lang="fr-FR" dirty="0"/>
              <a:t>________________________________________</a:t>
            </a:r>
            <a:br>
              <a:rPr lang="fr-FR" dirty="0"/>
            </a:br>
            <a:br>
              <a:rPr lang="fr-FR" dirty="0"/>
            </a:br>
            <a:br>
              <a:rPr lang="fr-FR" dirty="0"/>
            </a:br>
            <a:br>
              <a:rPr lang="fr-FR" dirty="0"/>
            </a:br>
            <a:br>
              <a:rPr lang="fr-FR" dirty="0"/>
            </a:br>
            <a:br>
              <a:rPr lang="fr-FR" dirty="0"/>
            </a:br>
            <a:r>
              <a:rPr lang="fr-FR" dirty="0"/>
              <a:t> 	                               </a:t>
            </a:r>
          </a:p>
        </p:txBody>
      </p:sp>
      <p:sp>
        <p:nvSpPr>
          <p:cNvPr id="3" name="Sous-titre 2"/>
          <p:cNvSpPr>
            <a:spLocks noGrp="1"/>
          </p:cNvSpPr>
          <p:nvPr>
            <p:ph type="subTitle" idx="1"/>
          </p:nvPr>
        </p:nvSpPr>
        <p:spPr>
          <a:xfrm>
            <a:off x="212513" y="118754"/>
            <a:ext cx="11864692" cy="6578930"/>
          </a:xfrm>
        </p:spPr>
        <p:txBody>
          <a:bodyPr>
            <a:normAutofit fontScale="95000"/>
          </a:bodyPr>
          <a:lstStyle/>
          <a:p>
            <a:endParaRPr lang="en-US" altLang="fr-FR" sz="2300" b="1" dirty="0">
              <a:ln/>
              <a:solidFill>
                <a:schemeClr val="tx1"/>
              </a:solidFill>
              <a:effectLst>
                <a:outerShdw blurRad="38100" dist="19050" dir="2700000" algn="tl" rotWithShape="0">
                  <a:schemeClr val="dk1">
                    <a:alpha val="40000"/>
                  </a:schemeClr>
                </a:outerShdw>
              </a:effectLst>
            </a:endParaRPr>
          </a:p>
          <a:p>
            <a:endParaRPr lang="en-US" altLang="fr-FR" sz="2300" b="1" dirty="0">
              <a:ln/>
              <a:solidFill>
                <a:schemeClr val="tx1"/>
              </a:solidFill>
              <a:effectLst>
                <a:outerShdw blurRad="38100" dist="19050" dir="2700000" algn="tl" rotWithShape="0">
                  <a:schemeClr val="dk1">
                    <a:alpha val="40000"/>
                  </a:schemeClr>
                </a:outerShdw>
              </a:effectLst>
            </a:endParaRPr>
          </a:p>
          <a:p>
            <a:r>
              <a:rPr lang="fr-SN" sz="2900" b="1" dirty="0">
                <a:effectLst/>
                <a:latin typeface="Cambria" panose="02040503050406030204" pitchFamily="18" charset="0"/>
              </a:rPr>
              <a:t>« Atelier de capitalisation des Organisations de la Société́ Civile (OSC) dans le PGO au Sénégal &amp; réflexions sur leur structuration» </a:t>
            </a:r>
          </a:p>
          <a:p>
            <a:pPr algn="just"/>
            <a:r>
              <a:rPr lang="fr-SN" sz="2900" b="1" dirty="0">
                <a:latin typeface="Cambria" panose="02040503050406030204" pitchFamily="18" charset="0"/>
              </a:rPr>
              <a:t>Présentation 1: </a:t>
            </a:r>
            <a:r>
              <a:rPr lang="fr-SN" sz="2900" b="0" dirty="0">
                <a:solidFill>
                  <a:srgbClr val="001E5E"/>
                </a:solidFill>
                <a:effectLst/>
                <a:latin typeface="Calibri" panose="020F0502020204030204" pitchFamily="34" charset="0"/>
              </a:rPr>
              <a:t>Rappel du processus du pilotage et de participation des OSC au PGO (Consultations nationales – Comité National PGO)</a:t>
            </a:r>
          </a:p>
          <a:p>
            <a:pPr algn="just"/>
            <a:r>
              <a:rPr lang="fr-SN" sz="2900" b="1" dirty="0">
                <a:latin typeface="Cambria" panose="02040503050406030204" pitchFamily="18" charset="0"/>
              </a:rPr>
              <a:t>Présentation 2:</a:t>
            </a:r>
            <a:r>
              <a:rPr lang="fr-SN" sz="2900" b="0" dirty="0">
                <a:solidFill>
                  <a:srgbClr val="001E5E"/>
                </a:solidFill>
                <a:effectLst/>
                <a:latin typeface="Calibri" panose="020F0502020204030204" pitchFamily="34" charset="0"/>
              </a:rPr>
              <a:t> Analyse de la contribution des OSC au PGO au Sénégal : Identification des engagements du PAN- cocréation - dissémination du PAN et efforts de sensibilisation pour la mise en œuvre du PAN </a:t>
            </a:r>
          </a:p>
          <a:p>
            <a:r>
              <a:rPr lang="fr-SN" sz="2900" dirty="0">
                <a:solidFill>
                  <a:srgbClr val="001E5E"/>
                </a:solidFill>
                <a:latin typeface="Calibri" panose="020F0502020204030204" pitchFamily="34" charset="0"/>
              </a:rPr>
              <a:t>Par Docteur Sylla SOW</a:t>
            </a:r>
          </a:p>
          <a:p>
            <a:r>
              <a:rPr lang="fr-SN" sz="2900" dirty="0">
                <a:solidFill>
                  <a:srgbClr val="001E5E"/>
                </a:solidFill>
                <a:latin typeface="Calibri" panose="020F0502020204030204" pitchFamily="34" charset="0"/>
              </a:rPr>
              <a:t>M.C.A au département de droit public/F.S.J.P</a:t>
            </a:r>
          </a:p>
          <a:p>
            <a:r>
              <a:rPr lang="fr-SN" sz="2900" dirty="0">
                <a:solidFill>
                  <a:srgbClr val="001E5E"/>
                </a:solidFill>
                <a:latin typeface="Calibri" panose="020F0502020204030204" pitchFamily="34" charset="0"/>
              </a:rPr>
              <a:t>Ancien chercheur Associé Article 19/Afrique de l’ouest</a:t>
            </a:r>
          </a:p>
          <a:p>
            <a:r>
              <a:rPr lang="fr-SN" sz="2900" dirty="0">
                <a:solidFill>
                  <a:srgbClr val="001E5E"/>
                </a:solidFill>
                <a:latin typeface="Calibri" panose="020F0502020204030204" pitchFamily="34" charset="0"/>
              </a:rPr>
              <a:t>Ancien Directeur des études de l’I.D.H.P</a:t>
            </a:r>
            <a:endParaRPr lang="fr-SN" sz="2900" dirty="0">
              <a:solidFill>
                <a:schemeClr val="tx1"/>
              </a:solidFill>
              <a:effectLst/>
            </a:endParaRPr>
          </a:p>
          <a:p>
            <a:pPr algn="l"/>
            <a:endParaRPr lang="fr-SN" sz="2900" b="0" dirty="0">
              <a:solidFill>
                <a:srgbClr val="001E5E"/>
              </a:solidFill>
              <a:effectLst/>
              <a:latin typeface="Calibri" panose="020F0502020204030204" pitchFamily="34" charset="0"/>
            </a:endParaRPr>
          </a:p>
          <a:p>
            <a:endParaRPr lang="fr-SN" sz="2900" dirty="0">
              <a:effectLst/>
            </a:endParaRPr>
          </a:p>
          <a:p>
            <a:endParaRPr lang="fr-SN" sz="2900" dirty="0">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230CEE-25EB-97EF-A34D-2A902C784DFA}"/>
              </a:ext>
            </a:extLst>
          </p:cNvPr>
          <p:cNvSpPr>
            <a:spLocks noGrp="1"/>
          </p:cNvSpPr>
          <p:nvPr>
            <p:ph type="title"/>
          </p:nvPr>
        </p:nvSpPr>
        <p:spPr>
          <a:xfrm>
            <a:off x="139700" y="190500"/>
            <a:ext cx="11912600" cy="582613"/>
          </a:xfrm>
        </p:spPr>
        <p:txBody>
          <a:bodyPr/>
          <a:lstStyle/>
          <a:p>
            <a:pPr algn="ctr"/>
            <a:br>
              <a:rPr lang="" altLang="fr-FR" sz="3600" dirty="0">
                <a:ln/>
                <a:effectLst>
                  <a:outerShdw blurRad="38100" dist="19050" dir="2700000" algn="tl" rotWithShape="0">
                    <a:schemeClr val="dk1">
                      <a:alpha val="40000"/>
                    </a:schemeClr>
                  </a:outerShdw>
                </a:effectLst>
                <a:latin typeface="Cambria" panose="02040503050406030204" pitchFamily="18" charset="0"/>
              </a:rPr>
            </a:br>
            <a:br>
              <a:rPr lang="" altLang="fr-FR" sz="3600" dirty="0">
                <a:ln/>
                <a:effectLst>
                  <a:outerShdw blurRad="38100" dist="19050" dir="2700000" algn="tl" rotWithShape="0">
                    <a:schemeClr val="dk1">
                      <a:alpha val="40000"/>
                    </a:schemeClr>
                  </a:outerShdw>
                </a:effectLst>
                <a:latin typeface="Cambria" panose="02040503050406030204" pitchFamily="18" charset="0"/>
              </a:rPr>
            </a:br>
            <a:r>
              <a:rPr lang="fr-FR" sz="3200" dirty="0">
                <a:ln w="22225">
                  <a:solidFill>
                    <a:schemeClr val="accent2"/>
                  </a:solidFill>
                  <a:prstDash val="solid"/>
                </a:ln>
                <a:solidFill>
                  <a:schemeClr val="accent2">
                    <a:lumMod val="40000"/>
                    <a:lumOff val="60000"/>
                  </a:schemeClr>
                </a:solidFill>
              </a:rPr>
              <a:t>Analyse de la contribution des OSC dans le processus PGO </a:t>
            </a:r>
            <a:br>
              <a:rPr lang="" altLang="fr-FR" sz="3600" dirty="0">
                <a:ln/>
                <a:solidFill>
                  <a:schemeClr val="tx1"/>
                </a:solidFill>
                <a:effectLst>
                  <a:outerShdw blurRad="38100" dist="19050" dir="2700000" algn="tl" rotWithShape="0">
                    <a:schemeClr val="dk1">
                      <a:alpha val="40000"/>
                    </a:schemeClr>
                  </a:outerShdw>
                </a:effectLst>
              </a:rPr>
            </a:br>
            <a:r>
              <a:rPr lang="" altLang="fr-FR" sz="3600" dirty="0">
                <a:ln/>
                <a:solidFill>
                  <a:schemeClr val="tx1"/>
                </a:solidFill>
                <a:effectLst>
                  <a:outerShdw blurRad="38100" dist="19050" dir="2700000" algn="tl" rotWithShape="0">
                    <a:schemeClr val="dk1">
                      <a:alpha val="40000"/>
                    </a:schemeClr>
                  </a:outerShdw>
                </a:effectLst>
              </a:rPr>
              <a:t>     </a:t>
            </a:r>
            <a:br>
              <a:rPr lang="" altLang="fr-FR" sz="3600" dirty="0">
                <a:ln/>
                <a:solidFill>
                  <a:schemeClr val="tx1"/>
                </a:solidFill>
                <a:effectLst>
                  <a:outerShdw blurRad="38100" dist="19050" dir="2700000" algn="tl" rotWithShape="0">
                    <a:schemeClr val="dk1">
                      <a:alpha val="40000"/>
                    </a:schemeClr>
                  </a:outerShdw>
                </a:effectLst>
              </a:rPr>
            </a:br>
            <a:endParaRPr lang="fr-FR" dirty="0"/>
          </a:p>
        </p:txBody>
      </p:sp>
      <p:sp>
        <p:nvSpPr>
          <p:cNvPr id="3" name="Espace réservé du contenu 2">
            <a:extLst>
              <a:ext uri="{FF2B5EF4-FFF2-40B4-BE49-F238E27FC236}">
                <a16:creationId xmlns:a16="http://schemas.microsoft.com/office/drawing/2014/main" id="{0F275827-C420-77AC-C675-AAE31DCE5E13}"/>
              </a:ext>
            </a:extLst>
          </p:cNvPr>
          <p:cNvSpPr>
            <a:spLocks noGrp="1"/>
          </p:cNvSpPr>
          <p:nvPr>
            <p:ph idx="1"/>
          </p:nvPr>
        </p:nvSpPr>
        <p:spPr>
          <a:xfrm>
            <a:off x="139700" y="773113"/>
            <a:ext cx="11887200" cy="5894387"/>
          </a:xfrm>
        </p:spPr>
        <p:txBody>
          <a:bodyPr/>
          <a:lstStyle/>
          <a:p>
            <a:pPr marL="0" indent="0" algn="just">
              <a:buNone/>
            </a:pPr>
            <a:r>
              <a:rPr lang="fr-FR" sz="2400" dirty="0">
                <a:latin typeface="Cambria" panose="02040503050406030204" pitchFamily="18" charset="0"/>
              </a:rPr>
              <a:t>La contribution des OSC dans le processus PGO est significative a plus a plusieurs égards. Même si, elle présente des points d’attention a corriger pour l’atteinte des engagements soumis dans le Plan d’action national. </a:t>
            </a:r>
          </a:p>
          <a:p>
            <a:pPr marL="0" indent="0" algn="just">
              <a:buNone/>
            </a:pPr>
            <a:r>
              <a:rPr lang="fr-FR" sz="2400" dirty="0">
                <a:latin typeface="Cambria" panose="02040503050406030204" pitchFamily="18" charset="0"/>
              </a:rPr>
              <a:t>Significative en ce sens que l’implication des membres de la société dans la Comité nationale est marquée par son dynamisme, sa disponibilité  et sa capacité d’influencer les orientations du processus.</a:t>
            </a:r>
          </a:p>
          <a:p>
            <a:pPr marL="0" indent="0" algn="just">
              <a:buNone/>
            </a:pPr>
            <a:r>
              <a:rPr lang="fr-FR" sz="2400" dirty="0">
                <a:latin typeface="Cambria" panose="02040503050406030204" pitchFamily="18" charset="0"/>
              </a:rPr>
              <a:t>Significative en ce sens que la société civile, impliquée dans le processus P.G.O, s’est substantiellement consacré a l’ancrage du P.G.O; quelques actes constituent des marqueurs de cette implication:</a:t>
            </a:r>
          </a:p>
          <a:p>
            <a:pPr marL="514350" indent="-514350" algn="just">
              <a:buFont typeface="+mj-lt"/>
              <a:buAutoNum type="arabicPeriod"/>
            </a:pPr>
            <a:r>
              <a:rPr lang="fr-FR" sz="2400" b="1" dirty="0">
                <a:latin typeface="Cambria" panose="02040503050406030204" pitchFamily="18" charset="0"/>
              </a:rPr>
              <a:t>Organisation session de plaidoyer pour l’</a:t>
            </a:r>
            <a:r>
              <a:rPr lang="fr-FR" sz="2400" b="1" dirty="0" err="1">
                <a:latin typeface="Cambria" panose="02040503050406030204" pitchFamily="18" charset="0"/>
              </a:rPr>
              <a:t>adhesion</a:t>
            </a:r>
            <a:r>
              <a:rPr lang="fr-FR" sz="2400" b="1" dirty="0">
                <a:latin typeface="Cambria" panose="02040503050406030204" pitchFamily="18" charset="0"/>
              </a:rPr>
              <a:t> du Sénégal a la FITI</a:t>
            </a:r>
          </a:p>
          <a:p>
            <a:pPr marL="514350" indent="-514350" algn="just">
              <a:buFont typeface="+mj-lt"/>
              <a:buAutoNum type="arabicPeriod"/>
            </a:pPr>
            <a:r>
              <a:rPr lang="fr-FR" sz="2400" b="1" dirty="0">
                <a:latin typeface="Cambria" panose="02040503050406030204" pitchFamily="18" charset="0"/>
              </a:rPr>
              <a:t>Organisation d’une retraite pour l’élaboration du plan de mise en œuvre du Plan d’action P.G.0</a:t>
            </a:r>
          </a:p>
          <a:p>
            <a:pPr marL="0" indent="0" algn="just">
              <a:buNone/>
            </a:pPr>
            <a:r>
              <a:rPr lang="fr-FR" sz="2400" b="1" dirty="0">
                <a:latin typeface="Cambria" panose="02040503050406030204" pitchFamily="18" charset="0"/>
              </a:rPr>
              <a:t>3. Organisation de session régionaux de dissémination du Plan d’action national (Saint-Louis- Ziguinchor )</a:t>
            </a:r>
          </a:p>
          <a:p>
            <a:pPr marL="0" indent="0" algn="just">
              <a:buNone/>
            </a:pPr>
            <a:r>
              <a:rPr lang="fr-FR" sz="2800" dirty="0">
                <a:latin typeface="Cambria" panose="02040503050406030204" pitchFamily="18" charset="0"/>
              </a:rPr>
              <a:t>  </a:t>
            </a:r>
          </a:p>
          <a:p>
            <a:pPr marL="0" indent="0" algn="just">
              <a:buNone/>
            </a:pPr>
            <a:endParaRPr lang="fr-FR" sz="2800" dirty="0">
              <a:latin typeface="Cambria" panose="02040503050406030204" pitchFamily="18" charset="0"/>
            </a:endParaRPr>
          </a:p>
        </p:txBody>
      </p:sp>
    </p:spTree>
    <p:extLst>
      <p:ext uri="{BB962C8B-B14F-4D97-AF65-F5344CB8AC3E}">
        <p14:creationId xmlns:p14="http://schemas.microsoft.com/office/powerpoint/2010/main" val="1618988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09D7F3-9D86-B242-7177-79B710523CF4}"/>
              </a:ext>
            </a:extLst>
          </p:cNvPr>
          <p:cNvSpPr>
            <a:spLocks noGrp="1"/>
          </p:cNvSpPr>
          <p:nvPr>
            <p:ph type="title"/>
          </p:nvPr>
        </p:nvSpPr>
        <p:spPr>
          <a:xfrm>
            <a:off x="139700" y="88900"/>
            <a:ext cx="11963400" cy="684213"/>
          </a:xfrm>
        </p:spPr>
        <p:txBody>
          <a:bodyPr/>
          <a:lstStyle/>
          <a:p>
            <a:pPr marL="0" lvl="0" indent="0" algn="ctr">
              <a:lnSpc>
                <a:spcPct val="107000"/>
              </a:lnSpc>
              <a:spcBef>
                <a:spcPts val="1200"/>
              </a:spcBef>
              <a:buFont typeface="+mj-lt"/>
              <a:buNone/>
            </a:pPr>
            <a:r>
              <a:rPr lang="fr-FR" sz="2400" dirty="0">
                <a:ln w="22225">
                  <a:solidFill>
                    <a:schemeClr val="accent2"/>
                  </a:solidFill>
                  <a:prstDash val="solid"/>
                </a:ln>
                <a:solidFill>
                  <a:schemeClr val="accent2">
                    <a:lumMod val="40000"/>
                    <a:lumOff val="60000"/>
                  </a:schemeClr>
                </a:solidFill>
                <a:effectLst/>
              </a:rPr>
              <a:t>Points d’attention sur la contribution de la société civile dans le processus national P.G.0</a:t>
            </a:r>
          </a:p>
        </p:txBody>
      </p:sp>
      <p:sp>
        <p:nvSpPr>
          <p:cNvPr id="3" name="Espace réservé du contenu 2">
            <a:extLst>
              <a:ext uri="{FF2B5EF4-FFF2-40B4-BE49-F238E27FC236}">
                <a16:creationId xmlns:a16="http://schemas.microsoft.com/office/drawing/2014/main" id="{09B2B82F-9EBD-6C20-3D10-3FD34A4B2432}"/>
              </a:ext>
            </a:extLst>
          </p:cNvPr>
          <p:cNvSpPr>
            <a:spLocks noGrp="1"/>
          </p:cNvSpPr>
          <p:nvPr>
            <p:ph idx="1"/>
          </p:nvPr>
        </p:nvSpPr>
        <p:spPr>
          <a:xfrm>
            <a:off x="139700" y="990600"/>
            <a:ext cx="11811000" cy="5600700"/>
          </a:xfrm>
        </p:spPr>
        <p:txBody>
          <a:bodyPr/>
          <a:lstStyle/>
          <a:p>
            <a:pPr marL="0" indent="0">
              <a:buNone/>
            </a:pPr>
            <a:r>
              <a:rPr lang="fr-FR" sz="2800" dirty="0">
                <a:latin typeface="Cambria" panose="02040503050406030204" pitchFamily="18" charset="0"/>
              </a:rPr>
              <a:t>Dans une autre perspective, on ne peut pas manquer d’attirer l’attention de la société civile notamment celles impliquées dans le processus P.G.O sur quelques incomplétudes du Comité national P.G.O et du processus: </a:t>
            </a:r>
          </a:p>
          <a:p>
            <a:pPr marL="514350" indent="-514350" algn="just">
              <a:buAutoNum type="arabicPeriod"/>
            </a:pPr>
            <a:r>
              <a:rPr lang="fr-FR" sz="2800" dirty="0">
                <a:latin typeface="Cambria" panose="02040503050406030204" pitchFamily="18" charset="0"/>
              </a:rPr>
              <a:t>Non finalisation de la réglementation de l’organisation et du fonctionnement du Comité national P.G.0 ( la normalisation du Comité national P.G.O est gage de durabilité et son renouvellement surtout pour les membres de société civile);</a:t>
            </a:r>
          </a:p>
          <a:p>
            <a:pPr marL="514350" indent="-514350" algn="just">
              <a:buAutoNum type="arabicPeriod"/>
            </a:pPr>
            <a:r>
              <a:rPr lang="fr-FR" sz="2800" dirty="0">
                <a:latin typeface="Cambria" panose="02040503050406030204" pitchFamily="18" charset="0"/>
              </a:rPr>
              <a:t>Une mobilisation des ressources plus accrue pour renforcer le plaidoyer </a:t>
            </a:r>
          </a:p>
          <a:p>
            <a:pPr marL="0" indent="0">
              <a:buNone/>
            </a:pPr>
            <a:r>
              <a:rPr lang="fr-FR" sz="2800" dirty="0">
                <a:latin typeface="Cambria" panose="02040503050406030204" pitchFamily="18" charset="0"/>
              </a:rPr>
              <a:t>3. Malgré les actions de la société civile, le Plan d’action national P.G.O ne connait pas encore d’engagements concrétisés.</a:t>
            </a:r>
          </a:p>
          <a:p>
            <a:pPr marL="514350" indent="-514350">
              <a:buAutoNum type="arabicPeriod"/>
            </a:pPr>
            <a:endParaRPr lang="fr-FR" sz="2800" dirty="0">
              <a:latin typeface="Cambria" panose="02040503050406030204" pitchFamily="18" charset="0"/>
            </a:endParaRPr>
          </a:p>
        </p:txBody>
      </p:sp>
    </p:spTree>
    <p:extLst>
      <p:ext uri="{BB962C8B-B14F-4D97-AF65-F5344CB8AC3E}">
        <p14:creationId xmlns:p14="http://schemas.microsoft.com/office/powerpoint/2010/main" val="3934706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C4143D-97E9-18BE-E706-DC845E3B532E}"/>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1C7C364E-048C-CD9F-AF7F-AD6B2C375B97}"/>
              </a:ext>
            </a:extLst>
          </p:cNvPr>
          <p:cNvSpPr>
            <a:spLocks noGrp="1"/>
          </p:cNvSpPr>
          <p:nvPr>
            <p:ph idx="1"/>
          </p:nvPr>
        </p:nvSpPr>
        <p:spPr/>
        <p:txBody>
          <a:bodyPr/>
          <a:lstStyle/>
          <a:p>
            <a:pPr marL="0" indent="0" algn="ctr">
              <a:buNone/>
            </a:pPr>
            <a:endParaRPr lang="fr-FR" sz="5400" dirty="0"/>
          </a:p>
          <a:p>
            <a:pPr marL="0" indent="0" algn="ctr">
              <a:buNone/>
            </a:pPr>
            <a:r>
              <a:rPr lang="fr-FR" sz="5400" dirty="0"/>
              <a:t>Merci de votre aimable attention </a:t>
            </a:r>
          </a:p>
        </p:txBody>
      </p:sp>
    </p:spTree>
    <p:extLst>
      <p:ext uri="{BB962C8B-B14F-4D97-AF65-F5344CB8AC3E}">
        <p14:creationId xmlns:p14="http://schemas.microsoft.com/office/powerpoint/2010/main" val="4202948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37185"/>
            <a:ext cx="10515600" cy="859790"/>
          </a:xfrm>
        </p:spPr>
        <p:txBody>
          <a:bodyPr/>
          <a:lstStyle/>
          <a:p>
            <a:r>
              <a:rPr lang="en-US" altLang="fr-FR" sz="2800" dirty="0">
                <a:ln w="22225">
                  <a:solidFill>
                    <a:schemeClr val="accent2"/>
                  </a:solidFill>
                  <a:prstDash val="solid"/>
                </a:ln>
                <a:solidFill>
                  <a:schemeClr val="accent2">
                    <a:lumMod val="40000"/>
                    <a:lumOff val="60000"/>
                  </a:schemeClr>
                </a:solidFill>
                <a:effectLst/>
              </a:rPr>
              <a:t>PLAN DE PRESENTATION</a:t>
            </a:r>
          </a:p>
        </p:txBody>
      </p:sp>
      <p:sp>
        <p:nvSpPr>
          <p:cNvPr id="3" name="Espace réservé du contenu 2"/>
          <p:cNvSpPr>
            <a:spLocks noGrp="1"/>
          </p:cNvSpPr>
          <p:nvPr>
            <p:ph idx="1"/>
          </p:nvPr>
        </p:nvSpPr>
        <p:spPr>
          <a:xfrm>
            <a:off x="220164" y="1196975"/>
            <a:ext cx="11391265" cy="4953000"/>
          </a:xfrm>
        </p:spPr>
        <p:txBody>
          <a:bodyPr>
            <a:normAutofit/>
          </a:bodyPr>
          <a:lstStyle/>
          <a:p>
            <a:pPr marL="457200" lvl="1" indent="0">
              <a:buNone/>
            </a:pPr>
            <a:r>
              <a:rPr lang="" altLang="fr-FR" sz="2800" dirty="0">
                <a:ln/>
                <a:solidFill>
                  <a:schemeClr val="tx1"/>
                </a:solidFill>
                <a:effectLst>
                  <a:outerShdw blurRad="38100" dist="19050" dir="2700000" algn="tl" rotWithShape="0">
                    <a:schemeClr val="dk1">
                      <a:alpha val="40000"/>
                    </a:schemeClr>
                  </a:outerShdw>
                </a:effectLst>
                <a:latin typeface="Cambria" panose="02040503050406030204" pitchFamily="18" charset="0"/>
              </a:rPr>
              <a:t>I</a:t>
            </a:r>
            <a:r>
              <a:rPr lang="" altLang="fr-FR" sz="2400" dirty="0">
                <a:ln/>
                <a:solidFill>
                  <a:schemeClr val="tx1"/>
                </a:solidFill>
                <a:effectLst>
                  <a:outerShdw blurRad="38100" dist="19050" dir="2700000" algn="tl" rotWithShape="0">
                    <a:schemeClr val="dk1">
                      <a:alpha val="40000"/>
                    </a:schemeClr>
                  </a:outerShdw>
                </a:effectLst>
                <a:latin typeface="Cambria" panose="02040503050406030204" pitchFamily="18" charset="0"/>
              </a:rPr>
              <a:t>/  Historique de l’adhésion du Sénégal au PGO</a:t>
            </a:r>
          </a:p>
          <a:p>
            <a:pPr marL="457200" lvl="1" indent="0">
              <a:buNone/>
            </a:pPr>
            <a:endParaRPr lang="" altLang="fr-FR" sz="2400" dirty="0">
              <a:ln/>
              <a:solidFill>
                <a:schemeClr val="tx1"/>
              </a:solidFill>
              <a:effectLst>
                <a:outerShdw blurRad="38100" dist="19050" dir="2700000" algn="tl" rotWithShape="0">
                  <a:schemeClr val="dk1">
                    <a:alpha val="40000"/>
                  </a:schemeClr>
                </a:outerShdw>
              </a:effectLst>
              <a:latin typeface="Cambria" panose="02040503050406030204" pitchFamily="18" charset="0"/>
            </a:endParaRPr>
          </a:p>
          <a:p>
            <a:pPr marL="0" indent="0">
              <a:buNone/>
            </a:pPr>
            <a:r>
              <a:rPr lang="" altLang="fr-FR" sz="2400" dirty="0">
                <a:ln/>
                <a:solidFill>
                  <a:schemeClr val="tx1"/>
                </a:solidFill>
                <a:effectLst>
                  <a:outerShdw blurRad="38100" dist="19050" dir="2700000" algn="tl" rotWithShape="0">
                    <a:schemeClr val="dk1">
                      <a:alpha val="40000"/>
                    </a:schemeClr>
                  </a:outerShdw>
                </a:effectLst>
                <a:latin typeface="Cambria" panose="02040503050406030204" pitchFamily="18" charset="0"/>
              </a:rPr>
              <a:t>     II/ Processusus d’élaboration du Plan d’Action National </a:t>
            </a:r>
          </a:p>
          <a:p>
            <a:pPr marL="0" indent="0">
              <a:buNone/>
            </a:pPr>
            <a:endParaRPr lang="" altLang="fr-FR" sz="2400" dirty="0">
              <a:ln/>
              <a:solidFill>
                <a:schemeClr val="tx1"/>
              </a:solidFill>
              <a:effectLst>
                <a:outerShdw blurRad="38100" dist="19050" dir="2700000" algn="tl" rotWithShape="0">
                  <a:schemeClr val="dk1">
                    <a:alpha val="40000"/>
                  </a:schemeClr>
                </a:outerShdw>
              </a:effectLst>
              <a:latin typeface="Cambria" panose="02040503050406030204" pitchFamily="18" charset="0"/>
            </a:endParaRPr>
          </a:p>
          <a:p>
            <a:pPr marL="0" indent="0">
              <a:buNone/>
            </a:pPr>
            <a:r>
              <a:rPr lang="" altLang="fr-FR" sz="2400" dirty="0">
                <a:ln/>
                <a:solidFill>
                  <a:schemeClr val="tx1"/>
                </a:solidFill>
                <a:effectLst>
                  <a:outerShdw blurRad="38100" dist="19050" dir="2700000" algn="tl" rotWithShape="0">
                    <a:schemeClr val="dk1">
                      <a:alpha val="40000"/>
                    </a:schemeClr>
                  </a:outerShdw>
                </a:effectLst>
                <a:latin typeface="Cambria" panose="02040503050406030204" pitchFamily="18" charset="0"/>
              </a:rPr>
              <a:t>     III/ Les engagements du PAN </a:t>
            </a:r>
          </a:p>
          <a:p>
            <a:pPr marL="0" indent="0">
              <a:buNone/>
            </a:pPr>
            <a:endParaRPr lang="" altLang="fr-FR" sz="2400" dirty="0">
              <a:ln/>
              <a:solidFill>
                <a:schemeClr val="tx1"/>
              </a:solidFill>
              <a:effectLst>
                <a:outerShdw blurRad="38100" dist="19050" dir="2700000" algn="tl" rotWithShape="0">
                  <a:schemeClr val="dk1">
                    <a:alpha val="40000"/>
                  </a:schemeClr>
                </a:outerShdw>
              </a:effectLst>
              <a:latin typeface="Cambria" panose="02040503050406030204" pitchFamily="18" charset="0"/>
            </a:endParaRPr>
          </a:p>
          <a:p>
            <a:pPr marL="0" indent="0">
              <a:buNone/>
            </a:pPr>
            <a:r>
              <a:rPr lang="" altLang="fr-FR" sz="2400" dirty="0">
                <a:ln/>
                <a:solidFill>
                  <a:schemeClr val="tx1"/>
                </a:solidFill>
                <a:effectLst>
                  <a:outerShdw blurRad="38100" dist="19050" dir="2700000" algn="tl" rotWithShape="0">
                    <a:schemeClr val="dk1">
                      <a:alpha val="40000"/>
                    </a:schemeClr>
                  </a:outerShdw>
                </a:effectLst>
                <a:latin typeface="Cambria" panose="02040503050406030204" pitchFamily="18" charset="0"/>
              </a:rPr>
              <a:t>     IV/</a:t>
            </a:r>
            <a:r>
              <a:rPr lang="" altLang="fr-FR" sz="2400" dirty="0">
                <a:ln/>
                <a:effectLst>
                  <a:outerShdw blurRad="38100" dist="19050" dir="2700000" algn="tl" rotWithShape="0">
                    <a:schemeClr val="dk1">
                      <a:alpha val="40000"/>
                    </a:schemeClr>
                  </a:outerShdw>
                </a:effectLst>
                <a:latin typeface="Cambria" panose="02040503050406030204" pitchFamily="18" charset="0"/>
              </a:rPr>
              <a:t>Analyse de la contribution des OSC au processus P.G.O</a:t>
            </a:r>
            <a:endParaRPr lang="" altLang="fr-FR" sz="2400" dirty="0">
              <a:ln/>
              <a:solidFill>
                <a:schemeClr val="tx1"/>
              </a:solidFill>
              <a:effectLst>
                <a:outerShdw blurRad="38100" dist="19050" dir="2700000" algn="tl" rotWithShape="0">
                  <a:schemeClr val="dk1">
                    <a:alpha val="40000"/>
                  </a:schemeClr>
                </a:outerShdw>
              </a:effectLst>
              <a:latin typeface="Cambria" panose="02040503050406030204" pitchFamily="18" charset="0"/>
            </a:endParaRPr>
          </a:p>
          <a:p>
            <a:pPr marL="0" indent="0" algn="l">
              <a:buNone/>
            </a:pPr>
            <a:r>
              <a:rPr lang="" altLang="fr-FR" sz="2400" dirty="0">
                <a:ln/>
                <a:solidFill>
                  <a:schemeClr val="tx1"/>
                </a:solidFill>
                <a:effectLst>
                  <a:outerShdw blurRad="38100" dist="19050" dir="2700000" algn="tl" rotWithShape="0">
                    <a:schemeClr val="dk1">
                      <a:alpha val="40000"/>
                    </a:schemeClr>
                  </a:outerShdw>
                </a:effectLst>
                <a:latin typeface="Cambria" panose="02040503050406030204" pitchFamily="18"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139701"/>
            <a:ext cx="10972800" cy="476250"/>
          </a:xfrm>
        </p:spPr>
        <p:txBody>
          <a:bodyPr>
            <a:normAutofit fontScale="90000"/>
          </a:bodyPr>
          <a:lstStyle/>
          <a:p>
            <a:pPr lvl="0"/>
            <a:br>
              <a:rPr lang="" altLang="en-US" b="1" dirty="0">
                <a:ln w="22225">
                  <a:solidFill>
                    <a:schemeClr val="accent2"/>
                  </a:solidFill>
                  <a:prstDash val="solid"/>
                </a:ln>
                <a:solidFill>
                  <a:schemeClr val="accent2">
                    <a:lumMod val="40000"/>
                    <a:lumOff val="60000"/>
                  </a:schemeClr>
                </a:solidFill>
                <a:effectLst/>
              </a:rPr>
            </a:br>
            <a:r>
              <a:rPr lang="" altLang="en-US" b="1" dirty="0">
                <a:ln w="22225">
                  <a:solidFill>
                    <a:schemeClr val="accent2"/>
                  </a:solidFill>
                  <a:prstDash val="solid"/>
                </a:ln>
                <a:solidFill>
                  <a:schemeClr val="accent2">
                    <a:lumMod val="40000"/>
                    <a:lumOff val="60000"/>
                  </a:schemeClr>
                </a:solidFill>
                <a:effectLst/>
              </a:rPr>
              <a:t>I/Contexte de l’</a:t>
            </a:r>
            <a:r>
              <a:rPr lang="en-US" b="1" dirty="0">
                <a:ln w="22225">
                  <a:solidFill>
                    <a:schemeClr val="accent2"/>
                  </a:solidFill>
                  <a:prstDash val="solid"/>
                </a:ln>
                <a:solidFill>
                  <a:schemeClr val="accent2">
                    <a:lumMod val="40000"/>
                    <a:lumOff val="60000"/>
                  </a:schemeClr>
                </a:solidFill>
                <a:effectLst/>
              </a:rPr>
              <a:t>adhesion du Sénégal au PGO</a:t>
            </a:r>
            <a:br>
              <a:rPr lang="fr-FR" b="1" dirty="0">
                <a:ln w="22225">
                  <a:solidFill>
                    <a:schemeClr val="accent2"/>
                  </a:solidFill>
                  <a:prstDash val="solid"/>
                </a:ln>
                <a:solidFill>
                  <a:schemeClr val="accent2">
                    <a:lumMod val="40000"/>
                    <a:lumOff val="60000"/>
                  </a:schemeClr>
                </a:solidFill>
                <a:effectLst/>
              </a:rPr>
            </a:br>
            <a:endParaRPr lang="fr-FR" b="1" dirty="0">
              <a:ln w="22225">
                <a:solidFill>
                  <a:schemeClr val="accent2"/>
                </a:solidFill>
                <a:prstDash val="solid"/>
              </a:ln>
              <a:solidFill>
                <a:schemeClr val="accent2">
                  <a:lumMod val="40000"/>
                  <a:lumOff val="60000"/>
                </a:schemeClr>
              </a:solidFill>
              <a:effectLst/>
            </a:endParaRPr>
          </a:p>
        </p:txBody>
      </p:sp>
      <p:sp>
        <p:nvSpPr>
          <p:cNvPr id="3" name="Espace réservé du contenu 2"/>
          <p:cNvSpPr>
            <a:spLocks noGrp="1"/>
          </p:cNvSpPr>
          <p:nvPr>
            <p:ph idx="1"/>
          </p:nvPr>
        </p:nvSpPr>
        <p:spPr>
          <a:xfrm>
            <a:off x="218440" y="615950"/>
            <a:ext cx="11974195" cy="6241415"/>
          </a:xfrm>
        </p:spPr>
        <p:txBody>
          <a:bodyPr>
            <a:normAutofit fontScale="82500" lnSpcReduction="20000"/>
          </a:bodyPr>
          <a:lstStyle/>
          <a:p>
            <a:pPr algn="just"/>
            <a:r>
              <a:rPr lang="fr-SN" sz="3100" b="0" i="0" u="none" strike="noStrike" dirty="0">
                <a:solidFill>
                  <a:srgbClr val="000000"/>
                </a:solidFill>
                <a:effectLst/>
                <a:latin typeface="Cambria" panose="02040503050406030204" pitchFamily="18" charset="0"/>
              </a:rPr>
              <a:t>La PGO repose sur l'idée qu'un gouvernement ouvert est plus accessible, plus réactif et plus responsable envers les citoyens, et que l'amélioration des relations entre les citoyens et leur gouvernement présente des avantages exponentiels à long terme pour tous (Plus de 70 pays et plus de 100 gouvernements locaux - représentant plus de deux milliards de personnes - sont membres du P.G.O).</a:t>
            </a:r>
            <a:endParaRPr lang="fr-FR" sz="3100" dirty="0">
              <a:latin typeface="Cambria" panose="02040503050406030204" pitchFamily="18" charset="0"/>
            </a:endParaRPr>
          </a:p>
          <a:p>
            <a:pPr algn="just"/>
            <a:r>
              <a:rPr lang="fr-FR" sz="3100" dirty="0">
                <a:latin typeface="Cambria" panose="02040503050406030204" pitchFamily="18" charset="0"/>
              </a:rPr>
              <a:t>L’ouverture prônée par le PGO favorise l’atteinte des objectifs dans divers domaines de l’action publique parmi lesquels l’intégrité, la modernisation et l’innovation dans le secteur public, la lutte contre la corruption, la gestion des finances publiques et des ressources humaines. </a:t>
            </a:r>
          </a:p>
          <a:p>
            <a:pPr algn="just"/>
            <a:r>
              <a:rPr lang="fr-FR" sz="3100" dirty="0">
                <a:latin typeface="Cambria" panose="02040503050406030204" pitchFamily="18" charset="0"/>
              </a:rPr>
              <a:t>Le Sénégal a été admis au PGO en juillet 2018, après avoir satisfait aux critères d’éligibilité, avec un score global de 12/16 (transparence budgétaire : 4/4 ; déclaration de patrimoine : 3/4 ; engagement citoyen : 3/4 ; accès à l’information : 2/4). Par la suite, après la désignation d’un point focal ( en l’</a:t>
            </a:r>
            <a:r>
              <a:rPr lang="fr-FR" sz="3100" dirty="0" err="1">
                <a:latin typeface="Cambria" panose="02040503050406030204" pitchFamily="18" charset="0"/>
              </a:rPr>
              <a:t>occurence</a:t>
            </a:r>
            <a:r>
              <a:rPr lang="fr-FR" sz="3100" dirty="0">
                <a:latin typeface="Cambria" panose="02040503050406030204" pitchFamily="18" charset="0"/>
              </a:rPr>
              <a:t> la directeur de la bonne gouvernance), il a été mis un Comité national paritaire pour conduire le processus de mise en œuvre du PGO. Il est co-présidé par le point focal de la société civile. Le Comité PGO est composé de neuf (9) représentants l’administration et de neuf (9) représentants de la société civile. </a:t>
            </a:r>
          </a:p>
          <a:p>
            <a:pPr algn="just"/>
            <a:endParaRPr lang="fr-FR" sz="3335"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 altLang="fr-FR" dirty="0">
                <a:ln w="22225">
                  <a:solidFill>
                    <a:schemeClr val="accent2"/>
                  </a:solidFill>
                  <a:prstDash val="solid"/>
                </a:ln>
                <a:solidFill>
                  <a:schemeClr val="accent2">
                    <a:lumMod val="40000"/>
                    <a:lumOff val="60000"/>
                  </a:schemeClr>
                </a:solidFill>
                <a:effectLst/>
              </a:rPr>
              <a:t>III/</a:t>
            </a:r>
            <a:r>
              <a:rPr lang="fr-FR" dirty="0">
                <a:ln w="22225">
                  <a:solidFill>
                    <a:schemeClr val="accent2"/>
                  </a:solidFill>
                  <a:prstDash val="solid"/>
                </a:ln>
                <a:solidFill>
                  <a:schemeClr val="accent2">
                    <a:lumMod val="40000"/>
                    <a:lumOff val="60000"/>
                  </a:schemeClr>
                </a:solidFill>
                <a:effectLst/>
              </a:rPr>
              <a:t>Processus d’Elaboration du Plan d’Action</a:t>
            </a:r>
          </a:p>
        </p:txBody>
      </p:sp>
      <p:sp>
        <p:nvSpPr>
          <p:cNvPr id="3" name="Espace réservé du contenu 2"/>
          <p:cNvSpPr>
            <a:spLocks noGrp="1"/>
          </p:cNvSpPr>
          <p:nvPr>
            <p:ph idx="1"/>
          </p:nvPr>
        </p:nvSpPr>
        <p:spPr>
          <a:xfrm>
            <a:off x="0" y="1174751"/>
            <a:ext cx="12694721" cy="5683250"/>
          </a:xfrm>
        </p:spPr>
        <p:txBody>
          <a:bodyPr>
            <a:normAutofit fontScale="90000"/>
          </a:bodyPr>
          <a:lstStyle/>
          <a:p>
            <a:pPr marL="0" indent="0" algn="just">
              <a:buNone/>
            </a:pPr>
            <a:r>
              <a:rPr lang="en-US" sz="2900" dirty="0">
                <a:latin typeface="Cambria" panose="02040503050406030204" pitchFamily="18" charset="0"/>
              </a:rPr>
              <a:t>L’élaboration du Plan du Sénégal dans le cadre du PGO (PAN-PGO) a </a:t>
            </a:r>
            <a:r>
              <a:rPr lang="en-US" sz="2900" dirty="0" err="1">
                <a:latin typeface="Cambria" panose="02040503050406030204" pitchFamily="18" charset="0"/>
              </a:rPr>
              <a:t>été</a:t>
            </a:r>
            <a:r>
              <a:rPr lang="en-US" sz="2900" dirty="0">
                <a:latin typeface="Cambria" panose="02040503050406030204" pitchFamily="18" charset="0"/>
              </a:rPr>
              <a:t> </a:t>
            </a:r>
            <a:r>
              <a:rPr lang="en-US" sz="2900" dirty="0" err="1">
                <a:latin typeface="Cambria" panose="02040503050406030204" pitchFamily="18" charset="0"/>
              </a:rPr>
              <a:t>faite</a:t>
            </a:r>
            <a:r>
              <a:rPr lang="en-US" sz="2900" dirty="0">
                <a:latin typeface="Cambria" panose="02040503050406030204" pitchFamily="18" charset="0"/>
              </a:rPr>
              <a:t> de manière inclusive, c’est a dire soumis a de large consultations. A ce propos quelques dates phares dans le processus de l’elaboration de ce plan mérite un rappel:</a:t>
            </a:r>
          </a:p>
          <a:p>
            <a:pPr marL="0" indent="0" algn="just">
              <a:buNone/>
            </a:pPr>
            <a:r>
              <a:rPr kumimoji="0" lang="fr-FR" altLang="fr-FR" sz="3100" b="0" i="0" u="none" strike="noStrike" kern="1200" cap="none" spc="0" normalizeH="0" baseline="0" noProof="0" dirty="0">
                <a:ln>
                  <a:noFill/>
                </a:ln>
                <a:solidFill>
                  <a:srgbClr val="FF0000"/>
                </a:solidFill>
                <a:effectLst/>
                <a:uLnTx/>
                <a:uFillTx/>
                <a:latin typeface="Cambria" panose="02040503050406030204" pitchFamily="18" charset="0"/>
                <a:cs typeface="Aharoni" pitchFamily="2" charset="-79"/>
              </a:rPr>
              <a:t>04</a:t>
            </a:r>
            <a:r>
              <a:rPr kumimoji="0" lang="fr-FR" altLang="fr-FR" sz="3100" b="0" i="0" u="none" strike="noStrike" kern="1200" cap="none" spc="0" normalizeH="0" noProof="0" dirty="0">
                <a:ln>
                  <a:noFill/>
                </a:ln>
                <a:solidFill>
                  <a:srgbClr val="FF0000"/>
                </a:solidFill>
                <a:effectLst/>
                <a:uLnTx/>
                <a:uFillTx/>
                <a:latin typeface="Cambria" panose="02040503050406030204" pitchFamily="18" charset="0"/>
                <a:cs typeface="Aharoni" pitchFamily="2" charset="-79"/>
              </a:rPr>
              <a:t> déc. 2020 </a:t>
            </a:r>
            <a:r>
              <a:rPr kumimoji="0" lang="fr-FR" altLang="fr-FR" sz="3100" b="0" i="0" u="none" strike="noStrike" kern="1200" cap="none" spc="0" normalizeH="0" baseline="0" noProof="0" dirty="0">
                <a:ln>
                  <a:noFill/>
                </a:ln>
                <a:solidFill>
                  <a:srgbClr val="FF0000"/>
                </a:solidFill>
                <a:effectLst/>
                <a:uLnTx/>
                <a:uFillTx/>
                <a:latin typeface="Cambria" panose="02040503050406030204" pitchFamily="18" charset="0"/>
                <a:cs typeface="Aharoni" pitchFamily="2" charset="-79"/>
              </a:rPr>
              <a:t>:</a:t>
            </a:r>
            <a:r>
              <a:rPr kumimoji="0" lang="fr-FR" altLang="fr-FR" sz="3100" b="0" i="0" u="none" strike="noStrike" kern="1200" cap="none" spc="0" normalizeH="0" noProof="0" dirty="0">
                <a:ln>
                  <a:noFill/>
                </a:ln>
                <a:solidFill>
                  <a:srgbClr val="FF0000"/>
                </a:solidFill>
                <a:effectLst/>
                <a:uLnTx/>
                <a:uFillTx/>
                <a:latin typeface="Cambria" panose="02040503050406030204" pitchFamily="18" charset="0"/>
                <a:cs typeface="Aharoni" pitchFamily="2" charset="-79"/>
              </a:rPr>
              <a:t> </a:t>
            </a:r>
            <a:r>
              <a:rPr lang="fr-FR" altLang="fr-FR" sz="3100" dirty="0">
                <a:latin typeface="Cambria" panose="02040503050406030204" pitchFamily="18" charset="0"/>
                <a:cs typeface="Aharoni" pitchFamily="2" charset="-79"/>
              </a:rPr>
              <a:t>Prépara</a:t>
            </a:r>
            <a:r>
              <a:rPr kumimoji="0" lang="fr-FR" altLang="fr-FR" sz="3100" b="0" i="0" u="none" strike="noStrike" kern="1200" cap="none" spc="0" normalizeH="0" noProof="0" dirty="0" err="1">
                <a:ln>
                  <a:noFill/>
                </a:ln>
                <a:effectLst/>
                <a:uLnTx/>
                <a:uFillTx/>
                <a:latin typeface="Cambria" panose="02040503050406030204" pitchFamily="18" charset="0"/>
                <a:cs typeface="Aharoni" pitchFamily="2" charset="-79"/>
              </a:rPr>
              <a:t>t</a:t>
            </a:r>
            <a:r>
              <a:rPr kumimoji="0" lang="fr-FR" altLang="fr-FR" sz="3100" b="0" i="0" u="none" strike="noStrike" kern="1200" cap="none" spc="0" normalizeH="0" dirty="0">
                <a:ln>
                  <a:noFill/>
                </a:ln>
                <a:effectLst/>
                <a:uLnTx/>
                <a:uFillTx/>
                <a:latin typeface="Cambria" panose="02040503050406030204" pitchFamily="18" charset="0"/>
                <a:cs typeface="Aharoni" pitchFamily="2" charset="-79"/>
              </a:rPr>
              <a:t>ion</a:t>
            </a:r>
            <a:r>
              <a:rPr kumimoji="0" lang="fr-FR" altLang="fr-FR" sz="3100" b="0" i="0" u="none" strike="noStrike" kern="1200" cap="none" spc="0" normalizeH="0" noProof="0" dirty="0">
                <a:ln>
                  <a:noFill/>
                </a:ln>
                <a:effectLst/>
                <a:uLnTx/>
                <a:uFillTx/>
                <a:latin typeface="Cambria" panose="02040503050406030204" pitchFamily="18" charset="0"/>
                <a:cs typeface="Aharoni" pitchFamily="2" charset="-79"/>
              </a:rPr>
              <a:t> des consultations citoyennes ( a ce titre divers session de renforcement des capacités des membres du Comité ont été organisées)</a:t>
            </a:r>
          </a:p>
          <a:p>
            <a:pPr marL="0" indent="0" algn="just">
              <a:buNone/>
            </a:pPr>
            <a:r>
              <a:rPr kumimoji="0" lang="fr-FR" altLang="fr-FR" sz="3100" b="0" i="0" u="none" strike="noStrike" kern="1200" cap="none" spc="0" normalizeH="0" baseline="0" noProof="0" dirty="0">
                <a:ln>
                  <a:noFill/>
                </a:ln>
                <a:solidFill>
                  <a:srgbClr val="FF0000"/>
                </a:solidFill>
                <a:effectLst/>
                <a:uLnTx/>
                <a:uFillTx/>
                <a:latin typeface="Cambria" panose="02040503050406030204" pitchFamily="18" charset="0"/>
                <a:cs typeface="Aharoni" pitchFamily="2" charset="-79"/>
              </a:rPr>
              <a:t>07-18</a:t>
            </a:r>
            <a:r>
              <a:rPr lang="fr-FR" altLang="fr-FR" sz="3100" dirty="0">
                <a:solidFill>
                  <a:srgbClr val="FF0000"/>
                </a:solidFill>
                <a:latin typeface="Cambria" panose="02040503050406030204" pitchFamily="18" charset="0"/>
                <a:cs typeface="Aharoni" pitchFamily="2" charset="-79"/>
              </a:rPr>
              <a:t> déc. 2020 </a:t>
            </a:r>
            <a:r>
              <a:rPr kumimoji="0" lang="fr-FR" altLang="fr-FR" sz="3100" b="0" i="0" u="none" strike="noStrike" kern="1200" cap="none" spc="0" normalizeH="0" baseline="0" noProof="0" dirty="0">
                <a:ln>
                  <a:noFill/>
                </a:ln>
                <a:solidFill>
                  <a:srgbClr val="FF0000"/>
                </a:solidFill>
                <a:effectLst/>
                <a:uLnTx/>
                <a:uFillTx/>
                <a:latin typeface="Cambria" panose="02040503050406030204" pitchFamily="18" charset="0"/>
                <a:cs typeface="Aharoni" pitchFamily="2" charset="-79"/>
              </a:rPr>
              <a:t>:</a:t>
            </a:r>
            <a:r>
              <a:rPr kumimoji="0" lang="fr-FR" altLang="fr-FR" sz="3100" b="0" i="0" u="none" strike="noStrike" kern="1200" cap="none" spc="0" normalizeH="0" noProof="0" dirty="0">
                <a:ln>
                  <a:noFill/>
                </a:ln>
                <a:solidFill>
                  <a:srgbClr val="FF0000"/>
                </a:solidFill>
                <a:effectLst/>
                <a:uLnTx/>
                <a:uFillTx/>
                <a:latin typeface="Cambria" panose="02040503050406030204" pitchFamily="18" charset="0"/>
                <a:cs typeface="Aharoni" pitchFamily="2" charset="-79"/>
              </a:rPr>
              <a:t> </a:t>
            </a:r>
            <a:r>
              <a:rPr lang="fr-FR" altLang="fr-FR" sz="3100" dirty="0">
                <a:solidFill>
                  <a:srgbClr val="000000"/>
                </a:solidFill>
                <a:latin typeface="Cambria" panose="02040503050406030204" pitchFamily="18" charset="0"/>
                <a:cs typeface="Aharoni" pitchFamily="2" charset="-79"/>
              </a:rPr>
              <a:t>Consultations</a:t>
            </a:r>
            <a:r>
              <a:rPr kumimoji="0" lang="fr-FR" altLang="fr-FR" sz="3100" b="0" i="0" u="none" strike="noStrike" kern="1200" cap="none" spc="0" normalizeH="0" baseline="0" noProof="0" dirty="0">
                <a:ln>
                  <a:noFill/>
                </a:ln>
                <a:solidFill>
                  <a:srgbClr val="000000"/>
                </a:solidFill>
                <a:effectLst/>
                <a:uLnTx/>
                <a:uFillTx/>
                <a:latin typeface="Cambria" panose="02040503050406030204" pitchFamily="18" charset="0"/>
                <a:cs typeface="Aharoni" pitchFamily="2" charset="-79"/>
              </a:rPr>
              <a:t> citoyennes régionales ( sauf la région de Saint-Louis)</a:t>
            </a:r>
          </a:p>
          <a:p>
            <a:pPr marL="0" indent="0" algn="just">
              <a:buNone/>
            </a:pPr>
            <a:r>
              <a:rPr lang="fr-FR" altLang="fr-FR" sz="3100" dirty="0">
                <a:solidFill>
                  <a:srgbClr val="FF0000"/>
                </a:solidFill>
                <a:latin typeface="Cambria" panose="02040503050406030204" pitchFamily="18" charset="0"/>
                <a:cs typeface="Aharoni" pitchFamily="2" charset="-79"/>
              </a:rPr>
              <a:t>05 – 10 avril. 2021 : </a:t>
            </a:r>
            <a:r>
              <a:rPr lang="fr-FR" altLang="fr-FR" sz="3100" dirty="0">
                <a:solidFill>
                  <a:srgbClr val="000000"/>
                </a:solidFill>
                <a:latin typeface="Cambria" panose="02040503050406030204" pitchFamily="18" charset="0"/>
                <a:cs typeface="Aharoni" pitchFamily="2" charset="-79"/>
              </a:rPr>
              <a:t>Atelier </a:t>
            </a:r>
            <a:r>
              <a:rPr kumimoji="0" lang="fr-FR" altLang="fr-FR" sz="3100" b="0" i="0" u="none" strike="noStrike" kern="1200" cap="none" spc="0" normalizeH="0" baseline="0" noProof="0" dirty="0">
                <a:ln>
                  <a:noFill/>
                </a:ln>
                <a:solidFill>
                  <a:srgbClr val="000000"/>
                </a:solidFill>
                <a:effectLst/>
                <a:uLnTx/>
                <a:uFillTx/>
                <a:latin typeface="Cambria" panose="02040503050406030204" pitchFamily="18" charset="0"/>
                <a:cs typeface="Aharoni" pitchFamily="2" charset="-79"/>
              </a:rPr>
              <a:t>convergence</a:t>
            </a:r>
          </a:p>
          <a:p>
            <a:pPr marL="0" indent="0" algn="just">
              <a:buNone/>
            </a:pPr>
            <a:r>
              <a:rPr lang="fr-FR" altLang="fr-FR" sz="3100" dirty="0">
                <a:solidFill>
                  <a:srgbClr val="FF0000"/>
                </a:solidFill>
                <a:latin typeface="Cambria" panose="02040503050406030204" pitchFamily="18" charset="0"/>
                <a:cs typeface="Aharoni" pitchFamily="2" charset="-79"/>
              </a:rPr>
              <a:t>Juin 2021: </a:t>
            </a:r>
            <a:r>
              <a:rPr kumimoji="0" lang="fr-FR" altLang="fr-FR" sz="3100" b="0" i="0" u="none" strike="noStrike" kern="1200" cap="none" spc="0" normalizeH="0" baseline="0" noProof="0" dirty="0">
                <a:ln>
                  <a:noFill/>
                </a:ln>
                <a:solidFill>
                  <a:srgbClr val="000000"/>
                </a:solidFill>
                <a:effectLst/>
                <a:uLnTx/>
                <a:uFillTx/>
                <a:latin typeface="Cambria" panose="02040503050406030204" pitchFamily="18" charset="0"/>
                <a:cs typeface="Aharoni" pitchFamily="2" charset="-79"/>
              </a:rPr>
              <a:t>Ateliers d’écriture </a:t>
            </a:r>
            <a:r>
              <a:rPr kumimoji="0" lang="fr-FR" altLang="fr-FR" sz="3100" b="0" i="0" u="none" strike="noStrike" kern="1200" cap="none" spc="0" normalizeH="0" noProof="0" dirty="0">
                <a:ln>
                  <a:noFill/>
                </a:ln>
                <a:solidFill>
                  <a:srgbClr val="000000"/>
                </a:solidFill>
                <a:effectLst/>
                <a:uLnTx/>
                <a:uFillTx/>
                <a:latin typeface="Cambria" panose="02040503050406030204" pitchFamily="18" charset="0"/>
                <a:cs typeface="Aharoni" pitchFamily="2" charset="-79"/>
              </a:rPr>
              <a:t>plan d’action PGO </a:t>
            </a:r>
          </a:p>
          <a:p>
            <a:pPr marL="0" indent="0" algn="just">
              <a:buNone/>
            </a:pPr>
            <a:r>
              <a:rPr lang="fr-FR" altLang="fr-FR" sz="3100" dirty="0">
                <a:solidFill>
                  <a:srgbClr val="FF0000"/>
                </a:solidFill>
                <a:latin typeface="Cambria" panose="02040503050406030204" pitchFamily="18" charset="0"/>
                <a:cs typeface="Aharoni" pitchFamily="2" charset="-79"/>
              </a:rPr>
              <a:t>27 - 28 juillet 2021: </a:t>
            </a:r>
            <a:r>
              <a:rPr lang="fr-FR" altLang="fr-FR" sz="3100" dirty="0">
                <a:latin typeface="Cambria" panose="02040503050406030204" pitchFamily="18" charset="0"/>
                <a:cs typeface="Aharoni" pitchFamily="2" charset="-79"/>
              </a:rPr>
              <a:t>Atelier </a:t>
            </a:r>
            <a:r>
              <a:rPr kumimoji="0" lang="fr-FR" altLang="fr-FR" sz="3100" b="0" i="0" u="none" strike="noStrike" kern="1200" cap="none" spc="0" normalizeH="0" baseline="0" noProof="0" dirty="0">
                <a:ln>
                  <a:noFill/>
                </a:ln>
                <a:effectLst/>
                <a:uLnTx/>
                <a:uFillTx/>
                <a:latin typeface="Cambria" panose="02040503050406030204" pitchFamily="18" charset="0"/>
                <a:cs typeface="Aharoni" pitchFamily="2" charset="-79"/>
              </a:rPr>
              <a:t>validation technique plan d’action PGO </a:t>
            </a:r>
          </a:p>
          <a:p>
            <a:pPr marL="0" indent="0" algn="just">
              <a:buNone/>
            </a:pPr>
            <a:r>
              <a:rPr kumimoji="0" lang="fr-FR" altLang="fr-FR" sz="3100" b="0" i="0" u="none" strike="noStrike" kern="1200" cap="none" spc="0" normalizeH="0" baseline="0" noProof="0" dirty="0">
                <a:ln>
                  <a:noFill/>
                </a:ln>
                <a:solidFill>
                  <a:srgbClr val="FF0000"/>
                </a:solidFill>
                <a:effectLst/>
                <a:uLnTx/>
                <a:uFillTx/>
                <a:latin typeface="Cambria" panose="02040503050406030204" pitchFamily="18" charset="0"/>
                <a:cs typeface="Aharoni" pitchFamily="2" charset="-79"/>
              </a:rPr>
              <a:t>Septembre 2022: </a:t>
            </a:r>
            <a:r>
              <a:rPr kumimoji="0" lang="fr-FR" altLang="fr-FR" sz="3100" b="0" i="0" u="none" strike="noStrike" kern="1200" cap="none" spc="0" normalizeH="0" baseline="0" noProof="0" dirty="0">
                <a:ln>
                  <a:noFill/>
                </a:ln>
                <a:effectLst/>
                <a:uLnTx/>
                <a:uFillTx/>
                <a:latin typeface="Cambria" panose="02040503050406030204" pitchFamily="18" charset="0"/>
                <a:cs typeface="Aharoni" pitchFamily="2" charset="-79"/>
              </a:rPr>
              <a:t>Atelier pour l’élaboration d’un plan d’action pour la mise en œuvre du Plan PGO</a:t>
            </a:r>
          </a:p>
          <a:p>
            <a:pPr marL="0" indent="0" algn="just">
              <a:buNone/>
            </a:pPr>
            <a:endParaRPr kumimoji="0" lang="fr-FR" altLang="fr-FR" sz="3200" b="0" i="0" u="none" strike="noStrike" kern="1200" cap="none" spc="0" normalizeH="0" baseline="0" noProof="0" dirty="0">
              <a:ln>
                <a:noFill/>
              </a:ln>
              <a:solidFill>
                <a:srgbClr val="000000"/>
              </a:solidFill>
              <a:effectLst/>
              <a:uLnTx/>
              <a:uFillTx/>
              <a:latin typeface="Bernard MT Condensed" panose="02050806060905020404" pitchFamily="18" charset="77"/>
              <a:cs typeface="Aharoni" pitchFamily="2" charset="-79"/>
            </a:endParaRPr>
          </a:p>
          <a:p>
            <a:pPr marL="0" indent="0" algn="just">
              <a:buNone/>
            </a:pPr>
            <a:endParaRPr kumimoji="0" lang="fr-FR" altLang="fr-FR" sz="2900" b="0" i="0" u="none" strike="noStrike" kern="1200" cap="none" spc="0" normalizeH="0" baseline="0" noProof="0" dirty="0">
              <a:ln>
                <a:noFill/>
              </a:ln>
              <a:solidFill>
                <a:srgbClr val="000000"/>
              </a:solidFill>
              <a:effectLst/>
              <a:uLnTx/>
              <a:uFillTx/>
              <a:latin typeface="Cambria" panose="02040503050406030204" pitchFamily="18" charset="0"/>
              <a:cs typeface="Aharoni" pitchFamily="2" charset="-79"/>
            </a:endParaRPr>
          </a:p>
          <a:p>
            <a:pPr marL="0" indent="0" algn="just">
              <a:buNone/>
            </a:pPr>
            <a:endParaRPr kumimoji="0" lang="fr-FR" altLang="fr-FR" sz="3200" b="0" i="0" u="none" strike="noStrike" kern="1200" cap="none" spc="0" normalizeH="0" baseline="0" noProof="0" dirty="0">
              <a:ln>
                <a:noFill/>
              </a:ln>
              <a:effectLst/>
              <a:uLnTx/>
              <a:uFillTx/>
              <a:latin typeface="Bernard MT Condensed" panose="02050806060905020404" pitchFamily="18" charset="77"/>
              <a:ea typeface="+mn-ea"/>
              <a:cs typeface="Aharoni" pitchFamily="2" charset="-79"/>
            </a:endParaRPr>
          </a:p>
          <a:p>
            <a:pPr marL="0" indent="0" algn="just">
              <a:buNone/>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112296"/>
            <a:ext cx="10972800" cy="660818"/>
          </a:xfrm>
        </p:spPr>
        <p:txBody>
          <a:bodyPr>
            <a:normAutofit fontScale="90000"/>
          </a:bodyPr>
          <a:lstStyle/>
          <a:p>
            <a:pPr lvl="0"/>
            <a:br>
              <a:rPr lang="" altLang="fr-FR" b="1" dirty="0">
                <a:ln w="22225">
                  <a:solidFill>
                    <a:schemeClr val="accent2"/>
                  </a:solidFill>
                  <a:prstDash val="solid"/>
                </a:ln>
                <a:solidFill>
                  <a:schemeClr val="accent2">
                    <a:lumMod val="40000"/>
                    <a:lumOff val="60000"/>
                  </a:schemeClr>
                </a:solidFill>
                <a:effectLst/>
              </a:rPr>
            </a:br>
            <a:r>
              <a:rPr lang="" altLang="fr-FR" b="1" dirty="0">
                <a:ln w="22225">
                  <a:solidFill>
                    <a:schemeClr val="accent2"/>
                  </a:solidFill>
                  <a:prstDash val="solid"/>
                </a:ln>
                <a:solidFill>
                  <a:schemeClr val="accent2">
                    <a:lumMod val="40000"/>
                    <a:lumOff val="60000"/>
                  </a:schemeClr>
                </a:solidFill>
                <a:effectLst/>
              </a:rPr>
              <a:t>III/</a:t>
            </a:r>
            <a:r>
              <a:rPr lang="fr-FR" b="1" dirty="0">
                <a:ln w="22225">
                  <a:solidFill>
                    <a:schemeClr val="accent2"/>
                  </a:solidFill>
                  <a:prstDash val="solid"/>
                </a:ln>
                <a:solidFill>
                  <a:schemeClr val="accent2">
                    <a:lumMod val="40000"/>
                    <a:lumOff val="60000"/>
                  </a:schemeClr>
                </a:solidFill>
                <a:effectLst/>
              </a:rPr>
              <a:t>LES ENGAGEMENTS DU PAN</a:t>
            </a:r>
            <a:r>
              <a:rPr lang="fr-FR" b="1" dirty="0"/>
              <a:t> </a:t>
            </a:r>
            <a:br>
              <a:rPr lang="fr-FR" b="1" dirty="0"/>
            </a:br>
            <a:endParaRPr lang="fr-FR" dirty="0"/>
          </a:p>
        </p:txBody>
      </p:sp>
      <p:sp>
        <p:nvSpPr>
          <p:cNvPr id="3" name="Espace réservé du contenu 2"/>
          <p:cNvSpPr>
            <a:spLocks noGrp="1"/>
          </p:cNvSpPr>
          <p:nvPr>
            <p:ph idx="1"/>
          </p:nvPr>
        </p:nvSpPr>
        <p:spPr/>
        <p:txBody>
          <a:bodyPr/>
          <a:lstStyle/>
          <a:p>
            <a:r>
              <a:rPr lang="fr-FR" sz="2400" dirty="0"/>
              <a:t>Les engagements du PAN sont structurés autour de trois (3) axes stratégiques :</a:t>
            </a:r>
          </a:p>
          <a:p>
            <a:pPr lvl="0"/>
            <a:r>
              <a:rPr lang="fr-FR" sz="2400" dirty="0">
                <a:ln/>
                <a:solidFill>
                  <a:schemeClr val="accent1"/>
                </a:solidFill>
                <a:effectLst>
                  <a:outerShdw blurRad="38100" dist="25400" dir="5400000" algn="ctr" rotWithShape="0">
                    <a:srgbClr val="6E747A">
                      <a:alpha val="43000"/>
                    </a:srgbClr>
                  </a:outerShdw>
                </a:effectLst>
              </a:rPr>
              <a:t>Axe 1</a:t>
            </a:r>
            <a:r>
              <a:rPr lang="fr-FR" sz="2400" dirty="0"/>
              <a:t> : Amélioration de la transparence dans la gestion publique et de l’accès à l’information ;</a:t>
            </a:r>
          </a:p>
          <a:p>
            <a:pPr lvl="0"/>
            <a:r>
              <a:rPr lang="fr-FR" sz="2400" dirty="0">
                <a:ln/>
                <a:solidFill>
                  <a:schemeClr val="accent1"/>
                </a:solidFill>
                <a:effectLst>
                  <a:outerShdw blurRad="38100" dist="25400" dir="5400000" algn="ctr" rotWithShape="0">
                    <a:srgbClr val="6E747A">
                      <a:alpha val="43000"/>
                    </a:srgbClr>
                  </a:outerShdw>
                </a:effectLst>
              </a:rPr>
              <a:t>Axe 2</a:t>
            </a:r>
            <a:r>
              <a:rPr lang="fr-FR" sz="2400" dirty="0"/>
              <a:t> : Amélioration de l’accès au service public et de la qualité des services rendus aux usagers-clients ;</a:t>
            </a:r>
          </a:p>
          <a:p>
            <a:r>
              <a:rPr lang="fr-FR" sz="2400" dirty="0">
                <a:ln/>
                <a:solidFill>
                  <a:schemeClr val="accent1"/>
                </a:solidFill>
                <a:effectLst>
                  <a:outerShdw blurRad="38100" dist="25400" dir="5400000" algn="ctr" rotWithShape="0">
                    <a:srgbClr val="6E747A">
                      <a:alpha val="43000"/>
                    </a:srgbClr>
                  </a:outerShdw>
                </a:effectLst>
              </a:rPr>
              <a:t>Axe 3</a:t>
            </a:r>
            <a:r>
              <a:rPr lang="fr-FR" sz="2400" dirty="0"/>
              <a:t> : Renforcement de la participation et de l’engagement citoyens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br>
              <a:rPr lang="fr-FR">
                <a:ln/>
                <a:solidFill>
                  <a:schemeClr val="accent1"/>
                </a:solidFill>
                <a:effectLst>
                  <a:outerShdw blurRad="38100" dist="25400" dir="5400000" algn="ctr" rotWithShape="0">
                    <a:srgbClr val="6E747A">
                      <a:alpha val="43000"/>
                    </a:srgbClr>
                  </a:outerShdw>
                </a:effectLst>
              </a:rPr>
            </a:br>
            <a:r>
              <a:rPr lang="fr-FR">
                <a:ln/>
                <a:solidFill>
                  <a:schemeClr val="accent1"/>
                </a:solidFill>
                <a:effectLst>
                  <a:outerShdw blurRad="38100" dist="25400" dir="5400000" algn="ctr" rotWithShape="0">
                    <a:srgbClr val="6E747A">
                      <a:alpha val="43000"/>
                    </a:srgbClr>
                  </a:outerShdw>
                </a:effectLst>
              </a:rPr>
              <a:t>Axe 1</a:t>
            </a:r>
            <a:r>
              <a:rPr lang="fr-FR"/>
              <a:t> : Amélioration de la transparence dans la gestion publique et de l’accès à l’information</a:t>
            </a:r>
          </a:p>
        </p:txBody>
      </p:sp>
      <p:sp>
        <p:nvSpPr>
          <p:cNvPr id="3" name="Espace réservé du contenu 2"/>
          <p:cNvSpPr>
            <a:spLocks noGrp="1"/>
          </p:cNvSpPr>
          <p:nvPr>
            <p:ph idx="1"/>
          </p:nvPr>
        </p:nvSpPr>
        <p:spPr>
          <a:xfrm>
            <a:off x="609600" y="1174750"/>
            <a:ext cx="10972800" cy="6164580"/>
          </a:xfrm>
        </p:spPr>
        <p:txBody>
          <a:bodyPr/>
          <a:lstStyle/>
          <a:p>
            <a:r>
              <a:rPr lang="en-US" sz="2400" b="1" dirty="0"/>
              <a:t>Engagement 1 : Adopter la </a:t>
            </a:r>
            <a:r>
              <a:rPr lang="en-US" sz="2400" b="1" dirty="0" err="1"/>
              <a:t>loi</a:t>
            </a:r>
            <a:r>
              <a:rPr lang="en-US" sz="2400" b="1" dirty="0"/>
              <a:t> sur </a:t>
            </a:r>
            <a:r>
              <a:rPr lang="en-US" sz="2400" b="1" dirty="0" err="1"/>
              <a:t>l’accès</a:t>
            </a:r>
            <a:r>
              <a:rPr lang="en-US" sz="2400" b="1" dirty="0"/>
              <a:t> </a:t>
            </a:r>
            <a:r>
              <a:rPr lang="en-US" sz="2400" b="1" dirty="0" err="1"/>
              <a:t>à</a:t>
            </a:r>
            <a:r>
              <a:rPr lang="en-US" sz="2400" b="1" dirty="0"/>
              <a:t> </a:t>
            </a:r>
            <a:r>
              <a:rPr lang="en-US" sz="2400" b="1" dirty="0" err="1"/>
              <a:t>l’information</a:t>
            </a:r>
            <a:r>
              <a:rPr lang="en-US" sz="2400" b="1" dirty="0"/>
              <a:t> et </a:t>
            </a:r>
            <a:r>
              <a:rPr lang="en-US" sz="2400" b="1" dirty="0" err="1"/>
              <a:t>ses</a:t>
            </a:r>
            <a:r>
              <a:rPr lang="en-US" sz="2400" b="1" dirty="0"/>
              <a:t> </a:t>
            </a:r>
            <a:r>
              <a:rPr lang="en-US" sz="2400" b="1" dirty="0" err="1"/>
              <a:t>textes</a:t>
            </a:r>
            <a:r>
              <a:rPr lang="en-US" sz="2400" b="1" dirty="0"/>
              <a:t> </a:t>
            </a:r>
            <a:r>
              <a:rPr lang="en-US" sz="2400" b="1" dirty="0" err="1"/>
              <a:t>subséquents</a:t>
            </a:r>
            <a:r>
              <a:rPr lang="en-US" sz="2400" b="1" dirty="0"/>
              <a:t>  (</a:t>
            </a:r>
            <a:r>
              <a:rPr lang="en-US" sz="2400" dirty="0" err="1"/>
              <a:t>Ministère</a:t>
            </a:r>
            <a:r>
              <a:rPr lang="en-US" sz="2400" dirty="0"/>
              <a:t> de la Justice / Direction de la Promotion de la Bonne </a:t>
            </a:r>
            <a:r>
              <a:rPr lang="en-US" sz="2400" dirty="0" err="1"/>
              <a:t>Gouvernance</a:t>
            </a:r>
            <a:r>
              <a:rPr lang="en-US" sz="2400" dirty="0"/>
              <a:t>)</a:t>
            </a:r>
            <a:endParaRPr lang="fr-FR" sz="2400" dirty="0"/>
          </a:p>
          <a:p>
            <a:r>
              <a:rPr lang="en-US" sz="2400" b="1" dirty="0"/>
              <a:t>Engagement 2</a:t>
            </a:r>
            <a:r>
              <a:rPr lang="en-US" sz="2400" dirty="0"/>
              <a:t> : </a:t>
            </a:r>
            <a:r>
              <a:rPr lang="en-US" sz="2400" b="1" dirty="0"/>
              <a:t>Renforcer les </a:t>
            </a:r>
            <a:r>
              <a:rPr lang="en-US" sz="2400" b="1" dirty="0" err="1"/>
              <a:t>mécanismes</a:t>
            </a:r>
            <a:r>
              <a:rPr lang="en-US" sz="2400" b="1" dirty="0"/>
              <a:t> de transparence </a:t>
            </a:r>
            <a:r>
              <a:rPr lang="en-US" sz="2400" b="1" dirty="0" err="1"/>
              <a:t>budgétaire</a:t>
            </a:r>
            <a:r>
              <a:rPr lang="en-US" sz="2400" dirty="0"/>
              <a:t>(</a:t>
            </a:r>
            <a:r>
              <a:rPr lang="en-US" sz="2400" dirty="0" err="1"/>
              <a:t>Ministère</a:t>
            </a:r>
            <a:r>
              <a:rPr lang="en-US" sz="2400" dirty="0"/>
              <a:t> des Finances et du Budget / Direction de la </a:t>
            </a:r>
            <a:r>
              <a:rPr lang="en-US" sz="2400" dirty="0" err="1"/>
              <a:t>Programmation</a:t>
            </a:r>
            <a:r>
              <a:rPr lang="en-US" sz="2400" dirty="0"/>
              <a:t> </a:t>
            </a:r>
            <a:r>
              <a:rPr lang="en-US" sz="2400" dirty="0" err="1"/>
              <a:t>budgétaire</a:t>
            </a:r>
            <a:r>
              <a:rPr lang="en-US" sz="2400" dirty="0"/>
              <a:t> )</a:t>
            </a:r>
          </a:p>
          <a:p>
            <a:pPr lvl="0"/>
            <a:r>
              <a:rPr lang="en-US" sz="2400" b="1" dirty="0"/>
              <a:t>Engagement 3 : Renforcer les attributions de </a:t>
            </a:r>
            <a:r>
              <a:rPr lang="en-US" sz="2400" b="1" dirty="0" err="1"/>
              <a:t>l’Office</a:t>
            </a:r>
            <a:r>
              <a:rPr lang="en-US" sz="2400" b="1" dirty="0"/>
              <a:t> national de </a:t>
            </a:r>
            <a:r>
              <a:rPr lang="en-US" sz="2400" b="1" dirty="0" err="1"/>
              <a:t>Lutte</a:t>
            </a:r>
            <a:r>
              <a:rPr lang="en-US" sz="2400" b="1" dirty="0"/>
              <a:t> </a:t>
            </a:r>
            <a:r>
              <a:rPr lang="en-US" sz="2400" b="1" dirty="0" err="1"/>
              <a:t>contre</a:t>
            </a:r>
            <a:r>
              <a:rPr lang="en-US" sz="2400" b="1" dirty="0"/>
              <a:t> la </a:t>
            </a:r>
            <a:r>
              <a:rPr lang="en-US" sz="2400" b="1" dirty="0" err="1"/>
              <a:t>Fraude</a:t>
            </a:r>
            <a:r>
              <a:rPr lang="en-US" sz="2400" b="1" dirty="0"/>
              <a:t> et la Corruption</a:t>
            </a:r>
            <a:r>
              <a:rPr lang="en-US" sz="2400" dirty="0"/>
              <a:t> (OFNAC)</a:t>
            </a:r>
            <a:r>
              <a:rPr lang="en-US" sz="2400" b="1" dirty="0"/>
              <a:t> </a:t>
            </a:r>
          </a:p>
          <a:p>
            <a:pPr lvl="0" algn="ctr"/>
            <a:r>
              <a:rPr lang="en-US" sz="2400" b="1" dirty="0"/>
              <a:t>Engagement 4</a:t>
            </a:r>
            <a:r>
              <a:rPr lang="en-US" sz="2400" dirty="0"/>
              <a:t> : </a:t>
            </a:r>
            <a:r>
              <a:rPr lang="en-US" sz="2400" b="1" dirty="0" err="1"/>
              <a:t>Adhérer</a:t>
            </a:r>
            <a:r>
              <a:rPr lang="en-US" sz="2400" b="1" dirty="0"/>
              <a:t> </a:t>
            </a:r>
            <a:r>
              <a:rPr lang="en-US" sz="2400" b="1" dirty="0" err="1"/>
              <a:t>à</a:t>
            </a:r>
            <a:r>
              <a:rPr lang="en-US" sz="2400" b="1" dirty="0"/>
              <a:t> </a:t>
            </a:r>
            <a:r>
              <a:rPr lang="en-US" sz="2400" b="1" dirty="0" err="1"/>
              <a:t>l’Initiative</a:t>
            </a:r>
            <a:r>
              <a:rPr lang="en-US" sz="2400" b="1" dirty="0"/>
              <a:t> pour la Transparence dans le </a:t>
            </a:r>
            <a:r>
              <a:rPr lang="en-US" sz="2400" b="1" dirty="0" err="1"/>
              <a:t>secteur</a:t>
            </a:r>
            <a:r>
              <a:rPr lang="en-US" sz="2400" b="1" dirty="0"/>
              <a:t> de la </a:t>
            </a:r>
            <a:r>
              <a:rPr lang="en-US" sz="2400" b="1" dirty="0" err="1"/>
              <a:t>Pêche</a:t>
            </a:r>
            <a:r>
              <a:rPr lang="en-US" sz="2400" b="1" dirty="0"/>
              <a:t> </a:t>
            </a:r>
            <a:r>
              <a:rPr lang="en-US" sz="2400" dirty="0"/>
              <a:t>FITI</a:t>
            </a:r>
            <a:r>
              <a:rPr lang="" altLang="en-US" sz="2400" dirty="0"/>
              <a:t> (Ministére de la pêche et de l’Economie maritime /Direction des pche maritimes </a:t>
            </a:r>
            <a:r>
              <a:rPr lang="en-US" sz="2400" dirty="0"/>
              <a:t>)</a:t>
            </a:r>
            <a:endParaRPr lang="fr-FR" sz="2400" b="1" dirty="0"/>
          </a:p>
          <a:p>
            <a:endParaRPr lang="fr-FR" dirty="0"/>
          </a:p>
          <a:p>
            <a:endParaRPr lang="fr-FR" dirty="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4815" y="0"/>
            <a:ext cx="10833100" cy="10822940"/>
          </a:xfrm>
        </p:spPr>
        <p:txBody>
          <a:bodyPr>
            <a:normAutofit fontScale="42500" lnSpcReduction="20000"/>
          </a:bodyPr>
          <a:lstStyle/>
          <a:p>
            <a:pPr>
              <a:lnSpc>
                <a:spcPct val="107000"/>
              </a:lnSpc>
              <a:spcAft>
                <a:spcPts val="800"/>
              </a:spcAft>
            </a:pPr>
            <a:r>
              <a:rPr lang="fr-FR" sz="5715" dirty="0">
                <a:ln/>
                <a:solidFill>
                  <a:schemeClr val="accent1"/>
                </a:solidFill>
                <a:effectLst>
                  <a:outerShdw blurRad="38100" dist="25400" dir="5400000" algn="ctr" rotWithShape="0">
                    <a:srgbClr val="6E747A">
                      <a:alpha val="43000"/>
                    </a:srgbClr>
                  </a:outerShdw>
                </a:effectLst>
              </a:rPr>
              <a:t>Axe 2</a:t>
            </a:r>
            <a:r>
              <a:rPr lang="fr-FR" sz="5715" dirty="0"/>
              <a:t> : Amélioration de l’accès au service public et de la qualité des services rendus aux usagers-clients</a:t>
            </a:r>
          </a:p>
          <a:p>
            <a:pPr>
              <a:lnSpc>
                <a:spcPct val="107000"/>
              </a:lnSpc>
              <a:spcAft>
                <a:spcPts val="800"/>
              </a:spcAft>
            </a:pPr>
            <a:r>
              <a:rPr lang="en-US" sz="5715" b="1" dirty="0">
                <a:effectLst/>
                <a:ea typeface="Cambria" panose="02040503050406030204" pitchFamily="18" charset="0"/>
                <a:cs typeface="Tahoma" panose="020B0604030504040204" pitchFamily="34" charset="0"/>
              </a:rPr>
              <a:t>Engagement 5 : </a:t>
            </a:r>
            <a:r>
              <a:rPr lang="en-US" sz="5715" b="1" dirty="0" err="1">
                <a:effectLst/>
                <a:ea typeface="Cambria" panose="02040503050406030204" pitchFamily="18" charset="0"/>
                <a:cs typeface="Tahoma" panose="020B0604030504040204" pitchFamily="34" charset="0"/>
              </a:rPr>
              <a:t>Améliorer</a:t>
            </a:r>
            <a:r>
              <a:rPr lang="en-US" sz="5715" b="1" dirty="0">
                <a:effectLst/>
                <a:ea typeface="Cambria" panose="02040503050406030204" pitchFamily="18" charset="0"/>
                <a:cs typeface="Tahoma" panose="020B0604030504040204" pitchFamily="34" charset="0"/>
              </a:rPr>
              <a:t> </a:t>
            </a:r>
            <a:r>
              <a:rPr lang="en-US" sz="5715" b="1" dirty="0" err="1">
                <a:effectLst/>
                <a:ea typeface="Cambria" panose="02040503050406030204" pitchFamily="18" charset="0"/>
                <a:cs typeface="Tahoma" panose="020B0604030504040204" pitchFamily="34" charset="0"/>
              </a:rPr>
              <a:t>l’accueil</a:t>
            </a:r>
            <a:r>
              <a:rPr lang="en-US" sz="5715" b="1" dirty="0">
                <a:effectLst/>
                <a:ea typeface="Cambria" panose="02040503050406030204" pitchFamily="18" charset="0"/>
                <a:cs typeface="Tahoma" panose="020B0604030504040204" pitchFamily="34" charset="0"/>
              </a:rPr>
              <a:t> des </a:t>
            </a:r>
            <a:r>
              <a:rPr lang="en-US" sz="5715" b="1" dirty="0" err="1">
                <a:effectLst/>
                <a:ea typeface="Cambria" panose="02040503050406030204" pitchFamily="18" charset="0"/>
                <a:cs typeface="Tahoma" panose="020B0604030504040204" pitchFamily="34" charset="0"/>
              </a:rPr>
              <a:t>usagers</a:t>
            </a:r>
            <a:r>
              <a:rPr lang="en-US" sz="5715" b="1" dirty="0">
                <a:effectLst/>
                <a:ea typeface="Cambria" panose="02040503050406030204" pitchFamily="18" charset="0"/>
                <a:cs typeface="Tahoma" panose="020B0604030504040204" pitchFamily="34" charset="0"/>
              </a:rPr>
              <a:t> du service public</a:t>
            </a:r>
            <a:endParaRPr lang="en-US" sz="5715" b="1" dirty="0">
              <a:ea typeface="Cambria" panose="02040503050406030204" pitchFamily="18" charset="0"/>
              <a:cs typeface="Times New Roman" panose="02020603050405020304" pitchFamily="18" charset="0"/>
            </a:endParaRPr>
          </a:p>
          <a:p>
            <a:pPr marL="0" indent="0">
              <a:lnSpc>
                <a:spcPct val="107000"/>
              </a:lnSpc>
              <a:spcAft>
                <a:spcPts val="800"/>
              </a:spcAft>
              <a:buNone/>
            </a:pPr>
            <a:r>
              <a:rPr lang="en-US" sz="5715" dirty="0">
                <a:effectLst/>
                <a:ea typeface="Cambria" panose="02040503050406030204" pitchFamily="18" charset="0"/>
                <a:cs typeface="Tahoma" panose="020B0604030504040204" pitchFamily="34" charset="0"/>
              </a:rPr>
              <a:t> </a:t>
            </a:r>
            <a:r>
              <a:rPr lang="en-US" sz="5715" dirty="0" err="1">
                <a:effectLst/>
                <a:ea typeface="Cambria" panose="02040503050406030204" pitchFamily="18" charset="0"/>
                <a:cs typeface="Tahoma" panose="020B0604030504040204" pitchFamily="34" charset="0"/>
              </a:rPr>
              <a:t>Ministère</a:t>
            </a:r>
            <a:r>
              <a:rPr lang="en-US" sz="5715" dirty="0">
                <a:effectLst/>
                <a:ea typeface="Cambria" panose="02040503050406030204" pitchFamily="18" charset="0"/>
                <a:cs typeface="Tahoma" panose="020B0604030504040204" pitchFamily="34" charset="0"/>
              </a:rPr>
              <a:t> de la </a:t>
            </a:r>
            <a:r>
              <a:rPr lang="en-US" sz="5715" dirty="0" err="1">
                <a:effectLst/>
                <a:ea typeface="Cambria" panose="02040503050406030204" pitchFamily="18" charset="0"/>
                <a:cs typeface="Tahoma" panose="020B0604030504040204" pitchFamily="34" charset="0"/>
              </a:rPr>
              <a:t>Fonction</a:t>
            </a:r>
            <a:r>
              <a:rPr lang="en-US" sz="5715" dirty="0">
                <a:effectLst/>
                <a:ea typeface="Cambria" panose="02040503050406030204" pitchFamily="18" charset="0"/>
                <a:cs typeface="Tahoma" panose="020B0604030504040204" pitchFamily="34" charset="0"/>
              </a:rPr>
              <a:t> </a:t>
            </a:r>
            <a:r>
              <a:rPr lang="en-US" sz="5715" dirty="0" err="1">
                <a:effectLst/>
                <a:ea typeface="Cambria" panose="02040503050406030204" pitchFamily="18" charset="0"/>
                <a:cs typeface="Tahoma" panose="020B0604030504040204" pitchFamily="34" charset="0"/>
              </a:rPr>
              <a:t>publique</a:t>
            </a:r>
            <a:r>
              <a:rPr lang="en-US" sz="5715" dirty="0">
                <a:effectLst/>
                <a:ea typeface="Cambria" panose="02040503050406030204" pitchFamily="18" charset="0"/>
                <a:cs typeface="Tahoma" panose="020B0604030504040204" pitchFamily="34" charset="0"/>
              </a:rPr>
              <a:t> et du </a:t>
            </a:r>
            <a:r>
              <a:rPr lang="en-US" sz="5715" dirty="0" err="1">
                <a:effectLst/>
                <a:ea typeface="Cambria" panose="02040503050406030204" pitchFamily="18" charset="0"/>
                <a:cs typeface="Tahoma" panose="020B0604030504040204" pitchFamily="34" charset="0"/>
              </a:rPr>
              <a:t>Renouveau</a:t>
            </a:r>
            <a:r>
              <a:rPr lang="en-US" sz="5715" dirty="0">
                <a:effectLst/>
                <a:ea typeface="Cambria" panose="02040503050406030204" pitchFamily="18" charset="0"/>
                <a:cs typeface="Tahoma" panose="020B0604030504040204" pitchFamily="34" charset="0"/>
              </a:rPr>
              <a:t> du Service public / Direction du </a:t>
            </a:r>
            <a:r>
              <a:rPr lang="en-US" sz="5715" dirty="0" err="1">
                <a:effectLst/>
                <a:ea typeface="Cambria" panose="02040503050406030204" pitchFamily="18" charset="0"/>
                <a:cs typeface="Tahoma" panose="020B0604030504040204" pitchFamily="34" charset="0"/>
              </a:rPr>
              <a:t>Renouveau</a:t>
            </a:r>
            <a:r>
              <a:rPr lang="en-US" sz="5715" dirty="0">
                <a:effectLst/>
                <a:ea typeface="Cambria" panose="02040503050406030204" pitchFamily="18" charset="0"/>
                <a:cs typeface="Tahoma" panose="020B0604030504040204" pitchFamily="34" charset="0"/>
              </a:rPr>
              <a:t> du Service public / </a:t>
            </a:r>
            <a:r>
              <a:rPr lang="en-US" sz="5715" dirty="0" err="1">
                <a:effectLst/>
                <a:ea typeface="Cambria" panose="02040503050406030204" pitchFamily="18" charset="0"/>
                <a:cs typeface="Tahoma" panose="020B0604030504040204" pitchFamily="34" charset="0"/>
              </a:rPr>
              <a:t>Programme</a:t>
            </a:r>
            <a:r>
              <a:rPr lang="en-US" sz="5715" dirty="0">
                <a:effectLst/>
                <a:ea typeface="Cambria" panose="02040503050406030204" pitchFamily="18" charset="0"/>
                <a:cs typeface="Tahoma" panose="020B0604030504040204" pitchFamily="34" charset="0"/>
              </a:rPr>
              <a:t> </a:t>
            </a:r>
            <a:r>
              <a:rPr lang="en-US" sz="5715" dirty="0" err="1">
                <a:effectLst/>
                <a:ea typeface="Cambria" panose="02040503050406030204" pitchFamily="18" charset="0"/>
                <a:cs typeface="Tahoma" panose="020B0604030504040204" pitchFamily="34" charset="0"/>
              </a:rPr>
              <a:t>d’Appui</a:t>
            </a:r>
            <a:r>
              <a:rPr lang="en-US" sz="5715" dirty="0">
                <a:effectLst/>
                <a:ea typeface="Cambria" panose="02040503050406030204" pitchFamily="18" charset="0"/>
                <a:cs typeface="Tahoma" panose="020B0604030504040204" pitchFamily="34" charset="0"/>
              </a:rPr>
              <a:t> </a:t>
            </a:r>
            <a:r>
              <a:rPr lang="en-US" sz="5715" dirty="0" err="1">
                <a:effectLst/>
                <a:ea typeface="Cambria" panose="02040503050406030204" pitchFamily="18" charset="0"/>
                <a:cs typeface="Tahoma" panose="020B0604030504040204" pitchFamily="34" charset="0"/>
              </a:rPr>
              <a:t>à</a:t>
            </a:r>
            <a:r>
              <a:rPr lang="en-US" sz="5715" dirty="0">
                <a:effectLst/>
                <a:ea typeface="Cambria" panose="02040503050406030204" pitchFamily="18" charset="0"/>
                <a:cs typeface="Tahoma" panose="020B0604030504040204" pitchFamily="34" charset="0"/>
              </a:rPr>
              <a:t> la </a:t>
            </a:r>
            <a:r>
              <a:rPr lang="en-US" sz="5715" dirty="0" err="1">
                <a:effectLst/>
                <a:ea typeface="Cambria" panose="02040503050406030204" pitchFamily="18" charset="0"/>
                <a:cs typeface="Tahoma" panose="020B0604030504040204" pitchFamily="34" charset="0"/>
              </a:rPr>
              <a:t>Modernisation</a:t>
            </a:r>
            <a:r>
              <a:rPr lang="en-US" sz="5715" dirty="0">
                <a:effectLst/>
                <a:ea typeface="Cambria" panose="02040503050406030204" pitchFamily="18" charset="0"/>
                <a:cs typeface="Tahoma" panose="020B0604030504040204" pitchFamily="34" charset="0"/>
              </a:rPr>
              <a:t> de </a:t>
            </a:r>
            <a:r>
              <a:rPr lang="en-US" sz="5715" dirty="0" err="1">
                <a:effectLst/>
                <a:ea typeface="Cambria" panose="02040503050406030204" pitchFamily="18" charset="0"/>
                <a:cs typeface="Tahoma" panose="020B0604030504040204" pitchFamily="34" charset="0"/>
              </a:rPr>
              <a:t>l’Administration</a:t>
            </a:r>
            <a:r>
              <a:rPr lang="en-US" sz="5715" dirty="0">
                <a:effectLst/>
                <a:ea typeface="Cambria" panose="02040503050406030204" pitchFamily="18" charset="0"/>
                <a:cs typeface="Tahoma" panose="020B0604030504040204" pitchFamily="34" charset="0"/>
              </a:rPr>
              <a:t> (PAMA)</a:t>
            </a:r>
          </a:p>
          <a:p>
            <a:pPr>
              <a:lnSpc>
                <a:spcPct val="107000"/>
              </a:lnSpc>
              <a:spcAft>
                <a:spcPts val="800"/>
              </a:spcAft>
            </a:pPr>
            <a:r>
              <a:rPr lang="en-US" sz="5715" b="1" dirty="0">
                <a:effectLst/>
                <a:ea typeface="Cambria" panose="02040503050406030204" pitchFamily="18" charset="0"/>
                <a:cs typeface="Tahoma" panose="020B0604030504040204" pitchFamily="34" charset="0"/>
              </a:rPr>
              <a:t>Engagement 6 :  </a:t>
            </a:r>
            <a:r>
              <a:rPr lang="en-US" sz="5715" b="1" dirty="0" err="1">
                <a:effectLst/>
                <a:ea typeface="Cambria" panose="02040503050406030204" pitchFamily="18" charset="0"/>
                <a:cs typeface="Tahoma" panose="020B0604030504040204" pitchFamily="34" charset="0"/>
              </a:rPr>
              <a:t>Dématérialiser</a:t>
            </a:r>
            <a:r>
              <a:rPr lang="en-US" sz="5715" b="1" dirty="0">
                <a:effectLst/>
                <a:ea typeface="Cambria" panose="02040503050406030204" pitchFamily="18" charset="0"/>
                <a:cs typeface="Tahoma" panose="020B0604030504040204" pitchFamily="34" charset="0"/>
              </a:rPr>
              <a:t> dix (10) </a:t>
            </a:r>
            <a:r>
              <a:rPr lang="en-US" sz="5715" b="1" dirty="0" err="1">
                <a:effectLst/>
                <a:ea typeface="Cambria" panose="02040503050406030204" pitchFamily="18" charset="0"/>
                <a:cs typeface="Tahoma" panose="020B0604030504040204" pitchFamily="34" charset="0"/>
              </a:rPr>
              <a:t>procédures</a:t>
            </a:r>
            <a:r>
              <a:rPr lang="en-US" sz="5715" b="1" dirty="0">
                <a:effectLst/>
                <a:ea typeface="Cambria" panose="02040503050406030204" pitchFamily="18" charset="0"/>
                <a:cs typeface="Tahoma" panose="020B0604030504040204" pitchFamily="34" charset="0"/>
              </a:rPr>
              <a:t> </a:t>
            </a:r>
            <a:r>
              <a:rPr lang="en-US" sz="5715" b="1" dirty="0" err="1">
                <a:effectLst/>
                <a:ea typeface="Cambria" panose="02040503050406030204" pitchFamily="18" charset="0"/>
                <a:cs typeface="Tahoma" panose="020B0604030504040204" pitchFamily="34" charset="0"/>
              </a:rPr>
              <a:t>administratives</a:t>
            </a:r>
            <a:endParaRPr lang="en-US" sz="5715" dirty="0">
              <a:effectLst/>
              <a:ea typeface="Cambria" panose="02040503050406030204" pitchFamily="18" charset="0"/>
              <a:cs typeface="Times New Roman" panose="02020603050405020304" pitchFamily="18" charset="0"/>
            </a:endParaRPr>
          </a:p>
          <a:p>
            <a:pPr marL="0" indent="0">
              <a:lnSpc>
                <a:spcPct val="107000"/>
              </a:lnSpc>
              <a:spcAft>
                <a:spcPts val="800"/>
              </a:spcAft>
              <a:buNone/>
            </a:pPr>
            <a:r>
              <a:rPr lang="en-US" sz="5715" dirty="0" err="1">
                <a:effectLst/>
                <a:ea typeface="Cambria" panose="02040503050406030204" pitchFamily="18" charset="0"/>
                <a:cs typeface="Tahoma" panose="020B0604030504040204" pitchFamily="34" charset="0"/>
              </a:rPr>
              <a:t>Ministère</a:t>
            </a:r>
            <a:r>
              <a:rPr lang="en-US" sz="5715" dirty="0">
                <a:effectLst/>
                <a:ea typeface="Cambria" panose="02040503050406030204" pitchFamily="18" charset="0"/>
                <a:cs typeface="Tahoma" panose="020B0604030504040204" pitchFamily="34" charset="0"/>
              </a:rPr>
              <a:t> de </a:t>
            </a:r>
            <a:r>
              <a:rPr lang="en-US" sz="5715" dirty="0" err="1">
                <a:effectLst/>
                <a:ea typeface="Cambria" panose="02040503050406030204" pitchFamily="18" charset="0"/>
                <a:cs typeface="Tahoma" panose="020B0604030504040204" pitchFamily="34" charset="0"/>
              </a:rPr>
              <a:t>l’Economie</a:t>
            </a:r>
            <a:r>
              <a:rPr lang="en-US" sz="5715" dirty="0">
                <a:effectLst/>
                <a:ea typeface="Cambria" panose="02040503050406030204" pitchFamily="18" charset="0"/>
                <a:cs typeface="Tahoma" panose="020B0604030504040204" pitchFamily="34" charset="0"/>
              </a:rPr>
              <a:t> numérique et des </a:t>
            </a:r>
            <a:r>
              <a:rPr lang="en-US" sz="5715" dirty="0" err="1">
                <a:effectLst/>
                <a:ea typeface="Cambria" panose="02040503050406030204" pitchFamily="18" charset="0"/>
                <a:cs typeface="Tahoma" panose="020B0604030504040204" pitchFamily="34" charset="0"/>
              </a:rPr>
              <a:t>Télécommunications</a:t>
            </a:r>
            <a:r>
              <a:rPr lang="en-US" sz="5715" dirty="0">
                <a:effectLst/>
                <a:ea typeface="Cambria" panose="02040503050406030204" pitchFamily="18" charset="0"/>
                <a:cs typeface="Tahoma" panose="020B0604030504040204" pitchFamily="34" charset="0"/>
              </a:rPr>
              <a:t> / </a:t>
            </a:r>
            <a:r>
              <a:rPr lang="en-US" sz="5715" dirty="0" err="1">
                <a:effectLst/>
                <a:ea typeface="Cambria" panose="02040503050406030204" pitchFamily="18" charset="0"/>
                <a:cs typeface="Tahoma" panose="020B0604030504040204" pitchFamily="34" charset="0"/>
              </a:rPr>
              <a:t>Agence</a:t>
            </a:r>
            <a:r>
              <a:rPr lang="en-US" sz="5715" dirty="0">
                <a:effectLst/>
                <a:ea typeface="Cambria" panose="02040503050406030204" pitchFamily="18" charset="0"/>
                <a:cs typeface="Tahoma" panose="020B0604030504040204" pitchFamily="34" charset="0"/>
              </a:rPr>
              <a:t> de </a:t>
            </a:r>
            <a:r>
              <a:rPr lang="en-US" sz="5715" dirty="0" err="1">
                <a:effectLst/>
                <a:ea typeface="Cambria" panose="02040503050406030204" pitchFamily="18" charset="0"/>
                <a:cs typeface="Tahoma" panose="020B0604030504040204" pitchFamily="34" charset="0"/>
              </a:rPr>
              <a:t>l’Informatique</a:t>
            </a:r>
            <a:r>
              <a:rPr lang="en-US" sz="5715" dirty="0">
                <a:effectLst/>
                <a:ea typeface="Cambria" panose="02040503050406030204" pitchFamily="18" charset="0"/>
                <a:cs typeface="Tahoma" panose="020B0604030504040204" pitchFamily="34" charset="0"/>
              </a:rPr>
              <a:t> de </a:t>
            </a:r>
            <a:r>
              <a:rPr lang="en-US" sz="5715" dirty="0" err="1">
                <a:effectLst/>
                <a:ea typeface="Cambria" panose="02040503050406030204" pitchFamily="18" charset="0"/>
                <a:cs typeface="Tahoma" panose="020B0604030504040204" pitchFamily="34" charset="0"/>
              </a:rPr>
              <a:t>l’Etat</a:t>
            </a:r>
            <a:r>
              <a:rPr lang="en-US" sz="5715" dirty="0">
                <a:effectLst/>
                <a:ea typeface="Cambria" panose="02040503050406030204" pitchFamily="18" charset="0"/>
                <a:cs typeface="Tahoma" panose="020B0604030504040204" pitchFamily="34" charset="0"/>
              </a:rPr>
              <a:t> (ADIE)</a:t>
            </a:r>
          </a:p>
          <a:p>
            <a:pPr>
              <a:lnSpc>
                <a:spcPct val="107000"/>
              </a:lnSpc>
              <a:spcAft>
                <a:spcPts val="800"/>
              </a:spcAft>
              <a:buFont typeface="Arial" panose="020B0604020202020204" pitchFamily="34" charset="0"/>
              <a:buChar char="•"/>
            </a:pPr>
            <a:r>
              <a:rPr lang="en-US" sz="5715" b="1" dirty="0">
                <a:effectLst/>
                <a:ea typeface="Cambria" panose="02040503050406030204" pitchFamily="18" charset="0"/>
                <a:cs typeface="Tahoma" panose="020B0604030504040204" pitchFamily="34" charset="0"/>
              </a:rPr>
              <a:t>Engagement 7 : Renforcer </a:t>
            </a:r>
            <a:r>
              <a:rPr lang="en-US" sz="5715" b="1" dirty="0" err="1">
                <a:effectLst/>
                <a:ea typeface="Cambria" panose="02040503050406030204" pitchFamily="18" charset="0"/>
                <a:cs typeface="Tahoma" panose="020B0604030504040204" pitchFamily="34" charset="0"/>
              </a:rPr>
              <a:t>l’accès</a:t>
            </a:r>
            <a:r>
              <a:rPr lang="en-US" sz="5715" b="1" dirty="0">
                <a:effectLst/>
                <a:ea typeface="Cambria" panose="02040503050406030204" pitchFamily="18" charset="0"/>
                <a:cs typeface="Tahoma" panose="020B0604030504040204" pitchFamily="34" charset="0"/>
              </a:rPr>
              <a:t> des </a:t>
            </a:r>
            <a:r>
              <a:rPr lang="en-US" sz="5715" b="1" dirty="0" err="1">
                <a:effectLst/>
                <a:ea typeface="Cambria" panose="02040503050406030204" pitchFamily="18" charset="0"/>
                <a:cs typeface="Tahoma" panose="020B0604030504040204" pitchFamily="34" charset="0"/>
              </a:rPr>
              <a:t>personnes</a:t>
            </a:r>
            <a:r>
              <a:rPr lang="en-US" sz="5715" b="1" dirty="0">
                <a:effectLst/>
                <a:ea typeface="Cambria" panose="02040503050406030204" pitchFamily="18" charset="0"/>
                <a:cs typeface="Tahoma" panose="020B0604030504040204" pitchFamily="34" charset="0"/>
              </a:rPr>
              <a:t> </a:t>
            </a:r>
            <a:r>
              <a:rPr lang="en-US" sz="5715" b="1" dirty="0" err="1">
                <a:effectLst/>
                <a:ea typeface="Cambria" panose="02040503050406030204" pitchFamily="18" charset="0"/>
                <a:cs typeface="Tahoma" panose="020B0604030504040204" pitchFamily="34" charset="0"/>
              </a:rPr>
              <a:t>handicapées</a:t>
            </a:r>
            <a:r>
              <a:rPr lang="en-US" sz="5715" b="1" dirty="0">
                <a:effectLst/>
                <a:ea typeface="Cambria" panose="02040503050406030204" pitchFamily="18" charset="0"/>
                <a:cs typeface="Tahoma" panose="020B0604030504040204" pitchFamily="34" charset="0"/>
              </a:rPr>
              <a:t> aux services </a:t>
            </a:r>
            <a:r>
              <a:rPr lang="en-US" sz="5715" b="1" dirty="0" err="1">
                <a:effectLst/>
                <a:ea typeface="Cambria" panose="02040503050406030204" pitchFamily="18" charset="0"/>
                <a:cs typeface="Tahoma" panose="020B0604030504040204" pitchFamily="34" charset="0"/>
              </a:rPr>
              <a:t>sociaux</a:t>
            </a:r>
            <a:r>
              <a:rPr lang="en-US" sz="5715" b="1" dirty="0">
                <a:effectLst/>
                <a:ea typeface="Cambria" panose="02040503050406030204" pitchFamily="18" charset="0"/>
                <a:cs typeface="Tahoma" panose="020B0604030504040204" pitchFamily="34" charset="0"/>
              </a:rPr>
              <a:t> de base</a:t>
            </a:r>
            <a:endParaRPr lang="en-US" sz="5715" dirty="0">
              <a:effectLst/>
              <a:ea typeface="Cambria" panose="02040503050406030204" pitchFamily="18" charset="0"/>
              <a:cs typeface="Times New Roman" panose="02020603050405020304" pitchFamily="18" charset="0"/>
            </a:endParaRPr>
          </a:p>
          <a:p>
            <a:pPr marL="0" indent="0">
              <a:lnSpc>
                <a:spcPct val="107000"/>
              </a:lnSpc>
              <a:spcAft>
                <a:spcPts val="800"/>
              </a:spcAft>
              <a:buNone/>
            </a:pPr>
            <a:r>
              <a:rPr lang="en-US" sz="5715" dirty="0" err="1">
                <a:effectLst/>
                <a:ea typeface="Cambria" panose="02040503050406030204" pitchFamily="18" charset="0"/>
                <a:cs typeface="Tahoma" panose="020B0604030504040204" pitchFamily="34" charset="0"/>
              </a:rPr>
              <a:t>Ministère</a:t>
            </a:r>
            <a:r>
              <a:rPr lang="en-US" sz="5715" dirty="0">
                <a:effectLst/>
                <a:ea typeface="Cambria" panose="02040503050406030204" pitchFamily="18" charset="0"/>
                <a:cs typeface="Tahoma" panose="020B0604030504040204" pitchFamily="34" charset="0"/>
              </a:rPr>
              <a:t> de la </a:t>
            </a:r>
            <a:r>
              <a:rPr lang="en-US" sz="5715" dirty="0" err="1">
                <a:effectLst/>
                <a:ea typeface="Cambria" panose="02040503050406030204" pitchFamily="18" charset="0"/>
                <a:cs typeface="Tahoma" panose="020B0604030504040204" pitchFamily="34" charset="0"/>
              </a:rPr>
              <a:t>santé</a:t>
            </a:r>
            <a:r>
              <a:rPr lang="en-US" sz="5715" dirty="0">
                <a:effectLst/>
                <a:ea typeface="Cambria" panose="02040503050406030204" pitchFamily="18" charset="0"/>
                <a:cs typeface="Tahoma" panose="020B0604030504040204" pitchFamily="34" charset="0"/>
              </a:rPr>
              <a:t> et de </a:t>
            </a:r>
            <a:r>
              <a:rPr lang="en-US" sz="5715" dirty="0" err="1">
                <a:effectLst/>
                <a:ea typeface="Cambria" panose="02040503050406030204" pitchFamily="18" charset="0"/>
                <a:cs typeface="Tahoma" panose="020B0604030504040204" pitchFamily="34" charset="0"/>
              </a:rPr>
              <a:t>l’action</a:t>
            </a:r>
            <a:r>
              <a:rPr lang="en-US" sz="5715" dirty="0">
                <a:effectLst/>
                <a:ea typeface="Cambria" panose="02040503050406030204" pitchFamily="18" charset="0"/>
                <a:cs typeface="Tahoma" panose="020B0604030504040204" pitchFamily="34" charset="0"/>
              </a:rPr>
              <a:t> </a:t>
            </a:r>
            <a:r>
              <a:rPr lang="en-US" sz="5715" dirty="0" err="1">
                <a:effectLst/>
                <a:ea typeface="Cambria" panose="02040503050406030204" pitchFamily="18" charset="0"/>
                <a:cs typeface="Tahoma" panose="020B0604030504040204" pitchFamily="34" charset="0"/>
              </a:rPr>
              <a:t>sociale</a:t>
            </a:r>
            <a:r>
              <a:rPr lang="en-US" sz="5715" dirty="0">
                <a:effectLst/>
                <a:ea typeface="Cambria" panose="02040503050406030204" pitchFamily="18" charset="0"/>
                <a:cs typeface="Tahoma" panose="020B0604030504040204" pitchFamily="34" charset="0"/>
              </a:rPr>
              <a:t> / Direction Générale de </a:t>
            </a:r>
            <a:r>
              <a:rPr lang="en-US" sz="5715" dirty="0" err="1">
                <a:effectLst/>
                <a:ea typeface="Cambria" panose="02040503050406030204" pitchFamily="18" charset="0"/>
                <a:cs typeface="Tahoma" panose="020B0604030504040204" pitchFamily="34" charset="0"/>
              </a:rPr>
              <a:t>l’Action</a:t>
            </a:r>
            <a:r>
              <a:rPr lang="en-US" sz="5715" dirty="0">
                <a:effectLst/>
                <a:ea typeface="Cambria" panose="02040503050406030204" pitchFamily="18" charset="0"/>
                <a:cs typeface="Tahoma" panose="020B0604030504040204" pitchFamily="34" charset="0"/>
              </a:rPr>
              <a:t> </a:t>
            </a:r>
            <a:r>
              <a:rPr lang="en-US" sz="5715" dirty="0" err="1">
                <a:effectLst/>
                <a:ea typeface="Cambria" panose="02040503050406030204" pitchFamily="18" charset="0"/>
                <a:cs typeface="Tahoma" panose="020B0604030504040204" pitchFamily="34" charset="0"/>
              </a:rPr>
              <a:t>Sociale</a:t>
            </a:r>
            <a:r>
              <a:rPr lang="en-US" sz="5715" dirty="0">
                <a:effectLst/>
                <a:ea typeface="Cambria" panose="02040503050406030204" pitchFamily="18" charset="0"/>
                <a:cs typeface="Tahoma" panose="020B0604030504040204" pitchFamily="34" charset="0"/>
              </a:rPr>
              <a:t> </a:t>
            </a:r>
            <a:endParaRPr lang="en-US" sz="5715" dirty="0">
              <a:effectLst/>
              <a:ea typeface="Cambria" panose="02040503050406030204" pitchFamily="18" charset="0"/>
              <a:cs typeface="Times New Roman" panose="02020603050405020304" pitchFamily="18" charset="0"/>
            </a:endParaRPr>
          </a:p>
          <a:p>
            <a:pPr>
              <a:lnSpc>
                <a:spcPct val="107000"/>
              </a:lnSpc>
              <a:spcAft>
                <a:spcPts val="800"/>
              </a:spcAft>
              <a:buFont typeface="Arial" panose="020B0604020202020204" pitchFamily="34" charset="0"/>
              <a:buChar char="•"/>
            </a:pPr>
            <a:r>
              <a:rPr lang="en-US" sz="5715" b="1" dirty="0">
                <a:effectLst/>
                <a:ea typeface="Cambria" panose="02040503050406030204" pitchFamily="18" charset="0"/>
                <a:cs typeface="Tahoma" panose="020B0604030504040204" pitchFamily="34" charset="0"/>
              </a:rPr>
              <a:t>Engagement 8 : Renforcer les </a:t>
            </a:r>
            <a:r>
              <a:rPr lang="en-US" sz="5715" b="1" dirty="0" err="1">
                <a:effectLst/>
                <a:ea typeface="Cambria" panose="02040503050406030204" pitchFamily="18" charset="0"/>
                <a:cs typeface="Tahoma" panose="020B0604030504040204" pitchFamily="34" charset="0"/>
              </a:rPr>
              <a:t>dispositifs</a:t>
            </a:r>
            <a:r>
              <a:rPr lang="en-US" sz="5715" b="1" dirty="0">
                <a:effectLst/>
                <a:ea typeface="Cambria" panose="02040503050406030204" pitchFamily="18" charset="0"/>
                <a:cs typeface="Tahoma" panose="020B0604030504040204" pitchFamily="34" charset="0"/>
              </a:rPr>
              <a:t> </a:t>
            </a:r>
            <a:r>
              <a:rPr lang="en-US" sz="5715" b="1" dirty="0" err="1">
                <a:effectLst/>
                <a:ea typeface="Cambria" panose="02040503050406030204" pitchFamily="18" charset="0"/>
                <a:cs typeface="Tahoma" panose="020B0604030504040204" pitchFamily="34" charset="0"/>
              </a:rPr>
              <a:t>d’accès</a:t>
            </a:r>
            <a:r>
              <a:rPr lang="en-US" sz="5715" b="1" dirty="0">
                <a:effectLst/>
                <a:ea typeface="Cambria" panose="02040503050406030204" pitchFamily="18" charset="0"/>
                <a:cs typeface="Tahoma" panose="020B0604030504040204" pitchFamily="34" charset="0"/>
              </a:rPr>
              <a:t> </a:t>
            </a:r>
            <a:r>
              <a:rPr lang="en-US" sz="5715" b="1" dirty="0" err="1">
                <a:effectLst/>
                <a:ea typeface="Cambria" panose="02040503050406030204" pitchFamily="18" charset="0"/>
                <a:cs typeface="Tahoma" panose="020B0604030504040204" pitchFamily="34" charset="0"/>
              </a:rPr>
              <a:t>à</a:t>
            </a:r>
            <a:r>
              <a:rPr lang="en-US" sz="5715" b="1" dirty="0">
                <a:effectLst/>
                <a:ea typeface="Cambria" panose="02040503050406030204" pitchFamily="18" charset="0"/>
                <a:cs typeface="Tahoma" panose="020B0604030504040204" pitchFamily="34" charset="0"/>
              </a:rPr>
              <a:t> la justice de </a:t>
            </a:r>
            <a:r>
              <a:rPr lang="en-US" sz="5715" b="1" dirty="0" err="1">
                <a:effectLst/>
                <a:ea typeface="Cambria" panose="02040503050406030204" pitchFamily="18" charset="0"/>
                <a:cs typeface="Tahoma" panose="020B0604030504040204" pitchFamily="34" charset="0"/>
              </a:rPr>
              <a:t>proximité</a:t>
            </a:r>
            <a:endParaRPr lang="en-US" sz="5715" dirty="0">
              <a:effectLst/>
              <a:ea typeface="Cambria" panose="02040503050406030204" pitchFamily="18" charset="0"/>
              <a:cs typeface="Times New Roman" panose="02020603050405020304" pitchFamily="18" charset="0"/>
            </a:endParaRPr>
          </a:p>
          <a:p>
            <a:pPr marL="0" indent="0">
              <a:lnSpc>
                <a:spcPct val="107000"/>
              </a:lnSpc>
              <a:spcAft>
                <a:spcPts val="800"/>
              </a:spcAft>
              <a:buNone/>
            </a:pPr>
            <a:r>
              <a:rPr lang="en-US" sz="5715" dirty="0" err="1">
                <a:effectLst/>
                <a:ea typeface="Cambria" panose="02040503050406030204" pitchFamily="18" charset="0"/>
                <a:cs typeface="Tahoma" panose="020B0604030504040204" pitchFamily="34" charset="0"/>
              </a:rPr>
              <a:t>Ministère</a:t>
            </a:r>
            <a:r>
              <a:rPr lang="en-US" sz="5715" dirty="0">
                <a:effectLst/>
                <a:ea typeface="Cambria" panose="02040503050406030204" pitchFamily="18" charset="0"/>
                <a:cs typeface="Tahoma" panose="020B0604030504040204" pitchFamily="34" charset="0"/>
              </a:rPr>
              <a:t> de la Justice / Direction de la Justice de </a:t>
            </a:r>
            <a:r>
              <a:rPr lang="en-US" sz="5715" dirty="0" err="1">
                <a:effectLst/>
                <a:ea typeface="Cambria" panose="02040503050406030204" pitchFamily="18" charset="0"/>
                <a:cs typeface="Tahoma" panose="020B0604030504040204" pitchFamily="34" charset="0"/>
              </a:rPr>
              <a:t>Proximité</a:t>
            </a:r>
            <a:r>
              <a:rPr lang="en-US" sz="5715" dirty="0">
                <a:effectLst/>
                <a:ea typeface="Cambria" panose="02040503050406030204" pitchFamily="18" charset="0"/>
                <a:cs typeface="Tahoma" panose="020B0604030504040204" pitchFamily="34" charset="0"/>
              </a:rPr>
              <a:t> et de la Promotion de </a:t>
            </a:r>
            <a:r>
              <a:rPr lang="en-US" sz="5715" dirty="0" err="1">
                <a:effectLst/>
                <a:ea typeface="Cambria" panose="02040503050406030204" pitchFamily="18" charset="0"/>
                <a:cs typeface="Tahoma" panose="020B0604030504040204" pitchFamily="34" charset="0"/>
              </a:rPr>
              <a:t>l’Accès</a:t>
            </a:r>
            <a:r>
              <a:rPr lang="en-US" sz="5715" dirty="0">
                <a:effectLst/>
                <a:ea typeface="Cambria" panose="02040503050406030204" pitchFamily="18" charset="0"/>
                <a:cs typeface="Tahoma" panose="020B0604030504040204" pitchFamily="34" charset="0"/>
              </a:rPr>
              <a:t> au Droit (DJPPAD)</a:t>
            </a:r>
            <a:endParaRPr lang="en-US" sz="5715" dirty="0">
              <a:effectLst/>
              <a:ea typeface="Cambria" panose="02040503050406030204" pitchFamily="18" charset="0"/>
              <a:cs typeface="Times New Roman" panose="02020603050405020304" pitchFamily="18" charset="0"/>
            </a:endParaRPr>
          </a:p>
          <a:p>
            <a:pPr marL="0" indent="0">
              <a:lnSpc>
                <a:spcPct val="107000"/>
              </a:lnSpc>
              <a:spcAft>
                <a:spcPts val="800"/>
              </a:spcAft>
              <a:buNone/>
            </a:pPr>
            <a:endParaRPr lang="en-US" sz="12800" dirty="0">
              <a:effectLst/>
              <a:latin typeface="Cambria" panose="02040503050406030204" pitchFamily="18" charset="0"/>
              <a:ea typeface="Cambria" panose="02040503050406030204" pitchFamily="18" charset="0"/>
              <a:cs typeface="Times New Roman" panose="02020603050405020304" pitchFamily="18" charset="0"/>
            </a:endParaRPr>
          </a:p>
          <a:p>
            <a:pPr>
              <a:lnSpc>
                <a:spcPct val="107000"/>
              </a:lnSpc>
              <a:spcAft>
                <a:spcPts val="800"/>
              </a:spcAft>
            </a:pPr>
            <a:endParaRPr lang="en-US" sz="12800" dirty="0">
              <a:effectLst/>
              <a:latin typeface="Cambria" panose="02040503050406030204" pitchFamily="18" charset="0"/>
              <a:ea typeface="Cambria" panose="02040503050406030204" pitchFamily="18" charset="0"/>
              <a:cs typeface="Times New Roman" panose="02020603050405020304" pitchFamily="18" charset="0"/>
            </a:endParaRPr>
          </a:p>
          <a:p>
            <a:pPr>
              <a:lnSpc>
                <a:spcPct val="107000"/>
              </a:lnSpc>
              <a:spcAft>
                <a:spcPts val="800"/>
              </a:spcAft>
            </a:pPr>
            <a:endParaRPr lang="fr-FR" sz="12800" dirty="0"/>
          </a:p>
          <a:p>
            <a:pPr marL="0" indent="0">
              <a:buNone/>
            </a:pPr>
            <a:r>
              <a:rPr lang="fr-FR" dirty="0"/>
              <a: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613117" y="400976"/>
            <a:ext cx="11353800" cy="6383169"/>
          </a:xfrm>
        </p:spPr>
        <p:txBody>
          <a:bodyPr/>
          <a:lstStyle/>
          <a:p>
            <a:r>
              <a:rPr lang="fr-FR" sz="2000" b="1" dirty="0">
                <a:ln/>
                <a:solidFill>
                  <a:schemeClr val="accent1"/>
                </a:solidFill>
                <a:effectLst>
                  <a:outerShdw blurRad="38100" dist="25400" dir="5400000" algn="ctr" rotWithShape="0">
                    <a:srgbClr val="6E747A">
                      <a:alpha val="43000"/>
                    </a:srgbClr>
                  </a:outerShdw>
                </a:effectLst>
                <a:latin typeface="Cambria" panose="02040503050406030204" pitchFamily="18" charset="0"/>
                <a:ea typeface="Cambria" panose="02040503050406030204" pitchFamily="18" charset="0"/>
                <a:cs typeface="Tahoma" panose="020B0604030504040204" pitchFamily="34" charset="0"/>
              </a:rPr>
              <a:t>AXE 3 :</a:t>
            </a:r>
            <a:r>
              <a:rPr lang="fr-FR" sz="2000" b="1" dirty="0">
                <a:solidFill>
                  <a:srgbClr val="000000"/>
                </a:solidFill>
                <a:effectLst/>
                <a:latin typeface="Tahoma" panose="020B0604030504040204" pitchFamily="34" charset="0"/>
                <a:ea typeface="Cambria" panose="02040503050406030204" pitchFamily="18" charset="0"/>
                <a:cs typeface="Times New Roman" panose="02020603050405020304" pitchFamily="18" charset="0"/>
              </a:rPr>
              <a:t> </a:t>
            </a:r>
            <a:r>
              <a:rPr lang="fr-FR" sz="2000" b="1" dirty="0">
                <a:solidFill>
                  <a:srgbClr val="000000"/>
                </a:solidFill>
                <a:effectLst/>
                <a:latin typeface="Cambria" panose="02040503050406030204" pitchFamily="18" charset="0"/>
                <a:ea typeface="Cambria" panose="02040503050406030204" pitchFamily="18" charset="0"/>
                <a:cs typeface="Tahoma" panose="020B0604030504040204" pitchFamily="34" charset="0"/>
              </a:rPr>
              <a:t>RENFORCEMENT DE LA PARTICIPATION ET DE L’ENGAGEMENT CITOYENS</a:t>
            </a:r>
            <a:r>
              <a:rPr lang="fr-FR" sz="2000" b="1" dirty="0">
                <a:solidFill>
                  <a:srgbClr val="000000"/>
                </a:solidFill>
                <a:effectLst/>
                <a:latin typeface="Tahoma" panose="020B0604030504040204" pitchFamily="34" charset="0"/>
                <a:ea typeface="Cambria" panose="02040503050406030204" pitchFamily="18" charset="0"/>
                <a:cs typeface="Times New Roman" panose="02020603050405020304" pitchFamily="18" charset="0"/>
              </a:rPr>
              <a:t> </a:t>
            </a:r>
            <a:endParaRPr lang="en-US" sz="2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2000" b="1" dirty="0">
                <a:solidFill>
                  <a:srgbClr val="000000"/>
                </a:solidFill>
                <a:effectLst/>
                <a:latin typeface="Bookman Old Style" panose="02050604050505020204" pitchFamily="18" charset="0"/>
                <a:ea typeface="MS Gothic" panose="020B0609070205080204" pitchFamily="49" charset="-128"/>
                <a:cs typeface="Tahoma" panose="020B0604030504040204" pitchFamily="34" charset="0"/>
              </a:rPr>
              <a:t>Engagement 9 : Promouvoir l’approche du budget participatif au niveau local </a:t>
            </a:r>
          </a:p>
          <a:p>
            <a:pPr marL="0" indent="0">
              <a:buNone/>
            </a:pPr>
            <a:r>
              <a:rPr lang="en-US" sz="2000" dirty="0" err="1">
                <a:effectLst/>
                <a:latin typeface="Bookman Old Style" panose="02050604050505020204" pitchFamily="18" charset="0"/>
                <a:ea typeface="Cambria" panose="02040503050406030204" pitchFamily="18" charset="0"/>
                <a:cs typeface="Tahoma" panose="020B0604030504040204" pitchFamily="34" charset="0"/>
              </a:rPr>
              <a:t>Ministère</a:t>
            </a:r>
            <a:r>
              <a:rPr lang="en-US" sz="2000" dirty="0">
                <a:effectLst/>
                <a:latin typeface="Bookman Old Style" panose="02050604050505020204" pitchFamily="18" charset="0"/>
                <a:ea typeface="Cambria" panose="02040503050406030204" pitchFamily="18" charset="0"/>
                <a:cs typeface="Tahoma" panose="020B0604030504040204" pitchFamily="34" charset="0"/>
              </a:rPr>
              <a:t> des Collectivités territoriales, du Développement et de </a:t>
            </a:r>
            <a:r>
              <a:rPr lang="en-US" sz="2000" dirty="0" err="1">
                <a:effectLst/>
                <a:latin typeface="Bookman Old Style" panose="02050604050505020204" pitchFamily="18" charset="0"/>
                <a:ea typeface="Cambria" panose="02040503050406030204" pitchFamily="18" charset="0"/>
                <a:cs typeface="Tahoma" panose="020B0604030504040204" pitchFamily="34" charset="0"/>
              </a:rPr>
              <a:t>l’Aménagement</a:t>
            </a:r>
            <a:r>
              <a:rPr lang="en-US" sz="2000" dirty="0">
                <a:effectLst/>
                <a:latin typeface="Bookman Old Style" panose="02050604050505020204" pitchFamily="18" charset="0"/>
                <a:ea typeface="Cambria" panose="02040503050406030204" pitchFamily="18" charset="0"/>
                <a:cs typeface="Tahoma" panose="020B0604030504040204" pitchFamily="34" charset="0"/>
              </a:rPr>
              <a:t> du </a:t>
            </a:r>
            <a:r>
              <a:rPr lang="en-US" sz="2000" dirty="0" err="1">
                <a:effectLst/>
                <a:latin typeface="Bookman Old Style" panose="02050604050505020204" pitchFamily="18" charset="0"/>
                <a:ea typeface="Cambria" panose="02040503050406030204" pitchFamily="18" charset="0"/>
                <a:cs typeface="Tahoma" panose="020B0604030504040204" pitchFamily="34" charset="0"/>
              </a:rPr>
              <a:t>Territoire</a:t>
            </a:r>
            <a:r>
              <a:rPr lang="en-US" sz="2000" dirty="0">
                <a:effectLst/>
                <a:latin typeface="Bookman Old Style" panose="02050604050505020204" pitchFamily="18" charset="0"/>
                <a:ea typeface="Cambria" panose="02040503050406030204" pitchFamily="18" charset="0"/>
                <a:cs typeface="Tahoma" panose="020B0604030504040204" pitchFamily="34" charset="0"/>
              </a:rPr>
              <a:t> / Direction des Collectivités territoriales </a:t>
            </a:r>
            <a:endParaRPr lang="en-US" sz="2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2000" b="1" dirty="0">
                <a:effectLst/>
                <a:latin typeface="Bookman Old Style" panose="02050604050505020204" pitchFamily="18" charset="0"/>
                <a:ea typeface="Cambria" panose="02040503050406030204" pitchFamily="18" charset="0"/>
                <a:cs typeface="Tahoma" panose="020B0604030504040204" pitchFamily="34" charset="0"/>
              </a:rPr>
              <a:t>Engagement 10 : Renforcer la participation des femmes et des </a:t>
            </a:r>
            <a:r>
              <a:rPr lang="en-US" sz="2000" b="1" dirty="0" err="1">
                <a:effectLst/>
                <a:latin typeface="Bookman Old Style" panose="02050604050505020204" pitchFamily="18" charset="0"/>
                <a:ea typeface="Cambria" panose="02040503050406030204" pitchFamily="18" charset="0"/>
                <a:cs typeface="Tahoma" panose="020B0604030504040204" pitchFamily="34" charset="0"/>
              </a:rPr>
              <a:t>jeunes</a:t>
            </a:r>
            <a:r>
              <a:rPr lang="en-US" sz="2000" b="1" dirty="0">
                <a:effectLst/>
                <a:latin typeface="Bookman Old Style" panose="02050604050505020204" pitchFamily="18" charset="0"/>
                <a:ea typeface="Cambria" panose="02040503050406030204" pitchFamily="18" charset="0"/>
                <a:cs typeface="Tahoma" panose="020B0604030504040204" pitchFamily="34" charset="0"/>
              </a:rPr>
              <a:t> dans les instances de </a:t>
            </a:r>
            <a:r>
              <a:rPr lang="en-US" sz="2000" b="1" dirty="0" err="1">
                <a:effectLst/>
                <a:latin typeface="Bookman Old Style" panose="02050604050505020204" pitchFamily="18" charset="0"/>
                <a:ea typeface="Cambria" panose="02040503050406030204" pitchFamily="18" charset="0"/>
                <a:cs typeface="Tahoma" panose="020B0604030504040204" pitchFamily="34" charset="0"/>
              </a:rPr>
              <a:t>prise</a:t>
            </a:r>
            <a:r>
              <a:rPr lang="en-US" sz="2000" b="1" dirty="0">
                <a:effectLst/>
                <a:latin typeface="Bookman Old Style" panose="02050604050505020204" pitchFamily="18" charset="0"/>
                <a:ea typeface="Cambria" panose="02040503050406030204" pitchFamily="18" charset="0"/>
                <a:cs typeface="Tahoma" panose="020B0604030504040204" pitchFamily="34" charset="0"/>
              </a:rPr>
              <a:t> de </a:t>
            </a:r>
            <a:r>
              <a:rPr lang="en-US" sz="2000" b="1" dirty="0" err="1">
                <a:effectLst/>
                <a:latin typeface="Bookman Old Style" panose="02050604050505020204" pitchFamily="18" charset="0"/>
                <a:ea typeface="Cambria" panose="02040503050406030204" pitchFamily="18" charset="0"/>
                <a:cs typeface="Tahoma" panose="020B0604030504040204" pitchFamily="34" charset="0"/>
              </a:rPr>
              <a:t>décision</a:t>
            </a:r>
            <a:r>
              <a:rPr lang="en-US" sz="2000" b="1" dirty="0">
                <a:effectLst/>
                <a:latin typeface="Bookman Old Style" panose="02050604050505020204" pitchFamily="18" charset="0"/>
                <a:ea typeface="Cambria" panose="02040503050406030204" pitchFamily="18" charset="0"/>
                <a:cs typeface="Tahoma" panose="020B0604030504040204" pitchFamily="34" charset="0"/>
              </a:rPr>
              <a:t> </a:t>
            </a:r>
            <a:endParaRPr lang="en-US" sz="2000" dirty="0">
              <a:effectLst/>
              <a:latin typeface="Cambria" panose="02040503050406030204" pitchFamily="18" charset="0"/>
              <a:ea typeface="Cambria" panose="02040503050406030204" pitchFamily="18" charset="0"/>
              <a:cs typeface="Times New Roman" panose="02020603050405020304" pitchFamily="18" charset="0"/>
            </a:endParaRPr>
          </a:p>
          <a:p>
            <a:pPr marL="0" indent="0">
              <a:buNone/>
            </a:pPr>
            <a:r>
              <a:rPr lang="en-US" sz="2000" dirty="0" err="1">
                <a:effectLst/>
                <a:latin typeface="Bookman Old Style" panose="02050604050505020204" pitchFamily="18" charset="0"/>
                <a:ea typeface="Cambria" panose="02040503050406030204" pitchFamily="18" charset="0"/>
                <a:cs typeface="Tahoma" panose="020B0604030504040204" pitchFamily="34" charset="0"/>
              </a:rPr>
              <a:t>Ministère</a:t>
            </a:r>
            <a:r>
              <a:rPr lang="en-US" sz="2000" dirty="0">
                <a:effectLst/>
                <a:latin typeface="Bookman Old Style" panose="02050604050505020204" pitchFamily="18" charset="0"/>
                <a:ea typeface="Cambria" panose="02040503050406030204" pitchFamily="18" charset="0"/>
                <a:cs typeface="Tahoma" panose="020B0604030504040204" pitchFamily="34" charset="0"/>
              </a:rPr>
              <a:t> de la Justice / Direction de la Promotion de la Bonne </a:t>
            </a:r>
            <a:r>
              <a:rPr lang="en-US" sz="2000" dirty="0" err="1">
                <a:effectLst/>
                <a:latin typeface="Bookman Old Style" panose="02050604050505020204" pitchFamily="18" charset="0"/>
                <a:ea typeface="Cambria" panose="02040503050406030204" pitchFamily="18" charset="0"/>
                <a:cs typeface="Tahoma" panose="020B0604030504040204" pitchFamily="34" charset="0"/>
              </a:rPr>
              <a:t>Gouvernance</a:t>
            </a:r>
            <a:endParaRPr lang="en-US" sz="2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2000" b="1" dirty="0">
                <a:effectLst/>
                <a:latin typeface="Bookman Old Style" panose="02050604050505020204" pitchFamily="18" charset="0"/>
                <a:ea typeface="Cambria" panose="02040503050406030204" pitchFamily="18" charset="0"/>
                <a:cs typeface="Tahoma" panose="020B0604030504040204" pitchFamily="34" charset="0"/>
              </a:rPr>
              <a:t>Engagement 11 : Renforcer la participation des populations dans </a:t>
            </a:r>
            <a:r>
              <a:rPr lang="en-US" sz="2000" b="1" dirty="0" err="1">
                <a:effectLst/>
                <a:latin typeface="Bookman Old Style" panose="02050604050505020204" pitchFamily="18" charset="0"/>
                <a:ea typeface="Cambria" panose="02040503050406030204" pitchFamily="18" charset="0"/>
                <a:cs typeface="Tahoma" panose="020B0604030504040204" pitchFamily="34" charset="0"/>
              </a:rPr>
              <a:t>l’élaboration</a:t>
            </a:r>
            <a:r>
              <a:rPr lang="en-US" sz="2000" b="1" dirty="0">
                <a:effectLst/>
                <a:latin typeface="Bookman Old Style" panose="02050604050505020204" pitchFamily="18" charset="0"/>
                <a:ea typeface="Cambria" panose="02040503050406030204" pitchFamily="18" charset="0"/>
                <a:cs typeface="Tahoma" panose="020B0604030504040204" pitchFamily="34" charset="0"/>
              </a:rPr>
              <a:t>, la mise </a:t>
            </a:r>
            <a:r>
              <a:rPr lang="en-US" sz="2000" b="1" dirty="0" err="1">
                <a:effectLst/>
                <a:latin typeface="Bookman Old Style" panose="02050604050505020204" pitchFamily="18" charset="0"/>
                <a:ea typeface="Cambria" panose="02040503050406030204" pitchFamily="18" charset="0"/>
                <a:cs typeface="Tahoma" panose="020B0604030504040204" pitchFamily="34" charset="0"/>
              </a:rPr>
              <a:t>en</a:t>
            </a:r>
            <a:r>
              <a:rPr lang="en-US" sz="2000" b="1" dirty="0">
                <a:effectLst/>
                <a:latin typeface="Bookman Old Style" panose="02050604050505020204" pitchFamily="18" charset="0"/>
                <a:ea typeface="Cambria" panose="02040503050406030204" pitchFamily="18" charset="0"/>
                <a:cs typeface="Tahoma" panose="020B0604030504040204" pitchFamily="34" charset="0"/>
              </a:rPr>
              <a:t> </a:t>
            </a:r>
            <a:r>
              <a:rPr lang="en-US" sz="2000" b="1" dirty="0" err="1">
                <a:effectLst/>
                <a:latin typeface="Bookman Old Style" panose="02050604050505020204" pitchFamily="18" charset="0"/>
                <a:ea typeface="Cambria" panose="02040503050406030204" pitchFamily="18" charset="0"/>
                <a:cs typeface="Tahoma" panose="020B0604030504040204" pitchFamily="34" charset="0"/>
              </a:rPr>
              <a:t>œuvre</a:t>
            </a:r>
            <a:r>
              <a:rPr lang="en-US" sz="2000" b="1" dirty="0">
                <a:effectLst/>
                <a:latin typeface="Bookman Old Style" panose="02050604050505020204" pitchFamily="18" charset="0"/>
                <a:ea typeface="Cambria" panose="02040503050406030204" pitchFamily="18" charset="0"/>
                <a:cs typeface="Tahoma" panose="020B0604030504040204" pitchFamily="34" charset="0"/>
              </a:rPr>
              <a:t> et le </a:t>
            </a:r>
            <a:r>
              <a:rPr lang="en-US" sz="2000" b="1" dirty="0" err="1">
                <a:effectLst/>
                <a:latin typeface="Bookman Old Style" panose="02050604050505020204" pitchFamily="18" charset="0"/>
                <a:ea typeface="Cambria" panose="02040503050406030204" pitchFamily="18" charset="0"/>
                <a:cs typeface="Tahoma" panose="020B0604030504040204" pitchFamily="34" charset="0"/>
              </a:rPr>
              <a:t>suivi</a:t>
            </a:r>
            <a:r>
              <a:rPr lang="en-US" sz="2000" b="1" dirty="0">
                <a:effectLst/>
                <a:latin typeface="Bookman Old Style" panose="02050604050505020204" pitchFamily="18" charset="0"/>
                <a:ea typeface="Cambria" panose="02040503050406030204" pitchFamily="18" charset="0"/>
                <a:cs typeface="Tahoma" panose="020B0604030504040204" pitchFamily="34" charset="0"/>
              </a:rPr>
              <a:t> de la politique </a:t>
            </a:r>
            <a:r>
              <a:rPr lang="en-US" sz="2000" b="1" dirty="0" err="1">
                <a:effectLst/>
                <a:latin typeface="Bookman Old Style" panose="02050604050505020204" pitchFamily="18" charset="0"/>
                <a:ea typeface="Cambria" panose="02040503050406030204" pitchFamily="18" charset="0"/>
                <a:cs typeface="Tahoma" panose="020B0604030504040204" pitchFamily="34" charset="0"/>
              </a:rPr>
              <a:t>environnementale</a:t>
            </a:r>
            <a:endParaRPr lang="en-US" sz="2000" dirty="0">
              <a:effectLst/>
              <a:latin typeface="Cambria" panose="02040503050406030204" pitchFamily="18" charset="0"/>
              <a:ea typeface="Cambria" panose="02040503050406030204" pitchFamily="18" charset="0"/>
              <a:cs typeface="Times New Roman" panose="02020603050405020304" pitchFamily="18" charset="0"/>
            </a:endParaRPr>
          </a:p>
          <a:p>
            <a:pPr marL="0" indent="0">
              <a:buNone/>
            </a:pPr>
            <a:r>
              <a:rPr lang="en-US" sz="2000" dirty="0" err="1">
                <a:effectLst/>
                <a:latin typeface="Bookman Old Style" panose="02050604050505020204" pitchFamily="18" charset="0"/>
                <a:ea typeface="Cambria" panose="02040503050406030204" pitchFamily="18" charset="0"/>
                <a:cs typeface="Tahoma" panose="020B0604030504040204" pitchFamily="34" charset="0"/>
              </a:rPr>
              <a:t>Ministère</a:t>
            </a:r>
            <a:r>
              <a:rPr lang="en-US" sz="2000" dirty="0">
                <a:effectLst/>
                <a:latin typeface="Bookman Old Style" panose="02050604050505020204" pitchFamily="18" charset="0"/>
                <a:ea typeface="Cambria" panose="02040503050406030204" pitchFamily="18" charset="0"/>
                <a:cs typeface="Tahoma" panose="020B0604030504040204" pitchFamily="34" charset="0"/>
              </a:rPr>
              <a:t> de </a:t>
            </a:r>
            <a:r>
              <a:rPr lang="en-US" sz="2000" dirty="0" err="1">
                <a:effectLst/>
                <a:latin typeface="Bookman Old Style" panose="02050604050505020204" pitchFamily="18" charset="0"/>
                <a:ea typeface="Cambria" panose="02040503050406030204" pitchFamily="18" charset="0"/>
                <a:cs typeface="Tahoma" panose="020B0604030504040204" pitchFamily="34" charset="0"/>
              </a:rPr>
              <a:t>l’Environnement</a:t>
            </a:r>
            <a:r>
              <a:rPr lang="en-US" sz="2000" dirty="0">
                <a:effectLst/>
                <a:latin typeface="Bookman Old Style" panose="02050604050505020204" pitchFamily="18" charset="0"/>
                <a:ea typeface="Cambria" panose="02040503050406030204" pitchFamily="18" charset="0"/>
                <a:cs typeface="Tahoma" panose="020B0604030504040204" pitchFamily="34" charset="0"/>
              </a:rPr>
              <a:t> et du Développement durable / Direction de </a:t>
            </a:r>
            <a:r>
              <a:rPr lang="en-US" sz="2000" dirty="0" err="1">
                <a:effectLst/>
                <a:latin typeface="Bookman Old Style" panose="02050604050505020204" pitchFamily="18" charset="0"/>
                <a:ea typeface="Cambria" panose="02040503050406030204" pitchFamily="18" charset="0"/>
                <a:cs typeface="Tahoma" panose="020B0604030504040204" pitchFamily="34" charset="0"/>
              </a:rPr>
              <a:t>l’Environnement</a:t>
            </a:r>
            <a:r>
              <a:rPr lang="en-US" sz="2000" dirty="0">
                <a:effectLst/>
                <a:latin typeface="Bookman Old Style" panose="02050604050505020204" pitchFamily="18" charset="0"/>
                <a:ea typeface="Cambria" panose="02040503050406030204" pitchFamily="18" charset="0"/>
                <a:cs typeface="Tahoma" panose="020B0604030504040204" pitchFamily="34" charset="0"/>
              </a:rPr>
              <a:t> et des </a:t>
            </a:r>
            <a:r>
              <a:rPr lang="en-US" sz="2000" dirty="0" err="1">
                <a:effectLst/>
                <a:latin typeface="Bookman Old Style" panose="02050604050505020204" pitchFamily="18" charset="0"/>
                <a:ea typeface="Cambria" panose="02040503050406030204" pitchFamily="18" charset="0"/>
                <a:cs typeface="Tahoma" panose="020B0604030504040204" pitchFamily="34" charset="0"/>
              </a:rPr>
              <a:t>Etablissements</a:t>
            </a:r>
            <a:r>
              <a:rPr lang="en-US" sz="2000" dirty="0">
                <a:effectLst/>
                <a:latin typeface="Bookman Old Style" panose="02050604050505020204" pitchFamily="18" charset="0"/>
                <a:ea typeface="Cambria" panose="02040503050406030204" pitchFamily="18" charset="0"/>
                <a:cs typeface="Tahoma" panose="020B0604030504040204" pitchFamily="34" charset="0"/>
              </a:rPr>
              <a:t> </a:t>
            </a:r>
            <a:r>
              <a:rPr lang="en-US" sz="2000" dirty="0" err="1">
                <a:effectLst/>
                <a:latin typeface="Bookman Old Style" panose="02050604050505020204" pitchFamily="18" charset="0"/>
                <a:ea typeface="Cambria" panose="02040503050406030204" pitchFamily="18" charset="0"/>
                <a:cs typeface="Tahoma" panose="020B0604030504040204" pitchFamily="34" charset="0"/>
              </a:rPr>
              <a:t>classés</a:t>
            </a:r>
            <a:r>
              <a:rPr lang="en-US" sz="2000" dirty="0">
                <a:effectLst/>
                <a:latin typeface="Bookman Old Style" panose="02050604050505020204" pitchFamily="18" charset="0"/>
                <a:ea typeface="Cambria" panose="02040503050406030204" pitchFamily="18" charset="0"/>
                <a:cs typeface="Tahoma" panose="020B0604030504040204" pitchFamily="34" charset="0"/>
              </a:rPr>
              <a:t> </a:t>
            </a:r>
            <a:endParaRPr lang="en-US" sz="2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2000" b="1" dirty="0">
                <a:effectLst/>
                <a:latin typeface="Bookman Old Style" panose="02050604050505020204" pitchFamily="18" charset="0"/>
                <a:ea typeface="Cambria" panose="02040503050406030204" pitchFamily="18" charset="0"/>
                <a:cs typeface="Tahoma" panose="020B0604030504040204" pitchFamily="34" charset="0"/>
              </a:rPr>
              <a:t>Engagement 12 : Renforcer la participation </a:t>
            </a:r>
            <a:r>
              <a:rPr lang="en-US" sz="2000" b="1" dirty="0" err="1">
                <a:effectLst/>
                <a:latin typeface="Bookman Old Style" panose="02050604050505020204" pitchFamily="18" charset="0"/>
                <a:ea typeface="Cambria" panose="02040503050406030204" pitchFamily="18" charset="0"/>
                <a:cs typeface="Tahoma" panose="020B0604030504040204" pitchFamily="34" charset="0"/>
              </a:rPr>
              <a:t>citoyenne</a:t>
            </a:r>
            <a:r>
              <a:rPr lang="en-US" sz="2000" b="1" dirty="0">
                <a:effectLst/>
                <a:latin typeface="Bookman Old Style" panose="02050604050505020204" pitchFamily="18" charset="0"/>
                <a:ea typeface="Cambria" panose="02040503050406030204" pitchFamily="18" charset="0"/>
                <a:cs typeface="Tahoma" panose="020B0604030504040204" pitchFamily="34" charset="0"/>
              </a:rPr>
              <a:t> dans la formulation, la mise </a:t>
            </a:r>
            <a:r>
              <a:rPr lang="en-US" sz="2000" b="1" dirty="0" err="1">
                <a:effectLst/>
                <a:latin typeface="Bookman Old Style" panose="02050604050505020204" pitchFamily="18" charset="0"/>
                <a:ea typeface="Cambria" panose="02040503050406030204" pitchFamily="18" charset="0"/>
                <a:cs typeface="Tahoma" panose="020B0604030504040204" pitchFamily="34" charset="0"/>
              </a:rPr>
              <a:t>en</a:t>
            </a:r>
            <a:r>
              <a:rPr lang="en-US" sz="2000" b="1" dirty="0">
                <a:effectLst/>
                <a:latin typeface="Bookman Old Style" panose="02050604050505020204" pitchFamily="18" charset="0"/>
                <a:ea typeface="Cambria" panose="02040503050406030204" pitchFamily="18" charset="0"/>
                <a:cs typeface="Tahoma" panose="020B0604030504040204" pitchFamily="34" charset="0"/>
              </a:rPr>
              <a:t> </a:t>
            </a:r>
            <a:r>
              <a:rPr lang="en-US" sz="2000" b="1" dirty="0" err="1">
                <a:effectLst/>
                <a:latin typeface="Bookman Old Style" panose="02050604050505020204" pitchFamily="18" charset="0"/>
                <a:ea typeface="Cambria" panose="02040503050406030204" pitchFamily="18" charset="0"/>
                <a:cs typeface="Tahoma" panose="020B0604030504040204" pitchFamily="34" charset="0"/>
              </a:rPr>
              <a:t>œuvre</a:t>
            </a:r>
            <a:r>
              <a:rPr lang="en-US" sz="2000" b="1" dirty="0">
                <a:effectLst/>
                <a:latin typeface="Bookman Old Style" panose="02050604050505020204" pitchFamily="18" charset="0"/>
                <a:ea typeface="Cambria" panose="02040503050406030204" pitchFamily="18" charset="0"/>
                <a:cs typeface="Tahoma" panose="020B0604030504040204" pitchFamily="34" charset="0"/>
              </a:rPr>
              <a:t>, le </a:t>
            </a:r>
            <a:r>
              <a:rPr lang="en-US" sz="2000" b="1" dirty="0" err="1">
                <a:effectLst/>
                <a:latin typeface="Bookman Old Style" panose="02050604050505020204" pitchFamily="18" charset="0"/>
                <a:ea typeface="Cambria" panose="02040503050406030204" pitchFamily="18" charset="0"/>
                <a:cs typeface="Tahoma" panose="020B0604030504040204" pitchFamily="34" charset="0"/>
              </a:rPr>
              <a:t>suivi</a:t>
            </a:r>
            <a:r>
              <a:rPr lang="en-US" sz="2000" b="1" dirty="0">
                <a:effectLst/>
                <a:latin typeface="Bookman Old Style" panose="02050604050505020204" pitchFamily="18" charset="0"/>
                <a:ea typeface="Cambria" panose="02040503050406030204" pitchFamily="18" charset="0"/>
                <a:cs typeface="Tahoma" panose="020B0604030504040204" pitchFamily="34" charset="0"/>
              </a:rPr>
              <a:t> et </a:t>
            </a:r>
            <a:r>
              <a:rPr lang="en-US" sz="2000" b="1" dirty="0" err="1">
                <a:effectLst/>
                <a:latin typeface="Bookman Old Style" panose="02050604050505020204" pitchFamily="18" charset="0"/>
                <a:ea typeface="Cambria" panose="02040503050406030204" pitchFamily="18" charset="0"/>
                <a:cs typeface="Tahoma" panose="020B0604030504040204" pitchFamily="34" charset="0"/>
              </a:rPr>
              <a:t>l’évaluation</a:t>
            </a:r>
            <a:r>
              <a:rPr lang="en-US" sz="2000" b="1" dirty="0">
                <a:effectLst/>
                <a:latin typeface="Bookman Old Style" panose="02050604050505020204" pitchFamily="18" charset="0"/>
                <a:ea typeface="Cambria" panose="02040503050406030204" pitchFamily="18" charset="0"/>
                <a:cs typeface="Tahoma" panose="020B0604030504040204" pitchFamily="34" charset="0"/>
              </a:rPr>
              <a:t> des politiques </a:t>
            </a:r>
            <a:r>
              <a:rPr lang="en-US" sz="2000" b="1" dirty="0" err="1">
                <a:effectLst/>
                <a:latin typeface="Bookman Old Style" panose="02050604050505020204" pitchFamily="18" charset="0"/>
                <a:ea typeface="Cambria" panose="02040503050406030204" pitchFamily="18" charset="0"/>
                <a:cs typeface="Tahoma" panose="020B0604030504040204" pitchFamily="34" charset="0"/>
              </a:rPr>
              <a:t>publiques</a:t>
            </a:r>
            <a:endParaRPr lang="en-US" sz="2000" dirty="0">
              <a:effectLst/>
              <a:latin typeface="Cambria" panose="02040503050406030204" pitchFamily="18" charset="0"/>
              <a:ea typeface="Cambria" panose="02040503050406030204" pitchFamily="18" charset="0"/>
              <a:cs typeface="Times New Roman" panose="02020603050405020304" pitchFamily="18" charset="0"/>
            </a:endParaRPr>
          </a:p>
          <a:p>
            <a:pPr marL="0" indent="0">
              <a:buNone/>
            </a:pPr>
            <a:r>
              <a:rPr lang="en-US" sz="2000" dirty="0" err="1">
                <a:effectLst/>
                <a:latin typeface="Bookman Old Style" panose="02050604050505020204" pitchFamily="18" charset="0"/>
                <a:ea typeface="Cambria" panose="02040503050406030204" pitchFamily="18" charset="0"/>
                <a:cs typeface="Tahoma" panose="020B0604030504040204" pitchFamily="34" charset="0"/>
              </a:rPr>
              <a:t>Ministère</a:t>
            </a:r>
            <a:r>
              <a:rPr lang="en-US" sz="2000" dirty="0">
                <a:effectLst/>
                <a:latin typeface="Bookman Old Style" panose="02050604050505020204" pitchFamily="18" charset="0"/>
                <a:ea typeface="Cambria" panose="02040503050406030204" pitchFamily="18" charset="0"/>
                <a:cs typeface="Tahoma" panose="020B0604030504040204" pitchFamily="34" charset="0"/>
              </a:rPr>
              <a:t> de </a:t>
            </a:r>
            <a:r>
              <a:rPr lang="en-US" sz="2000" dirty="0" err="1">
                <a:effectLst/>
                <a:latin typeface="Bookman Old Style" panose="02050604050505020204" pitchFamily="18" charset="0"/>
                <a:ea typeface="Cambria" panose="02040503050406030204" pitchFamily="18" charset="0"/>
                <a:cs typeface="Tahoma" panose="020B0604030504040204" pitchFamily="34" charset="0"/>
              </a:rPr>
              <a:t>l’Economie</a:t>
            </a:r>
            <a:r>
              <a:rPr lang="en-US" sz="2000" dirty="0">
                <a:effectLst/>
                <a:latin typeface="Bookman Old Style" panose="02050604050505020204" pitchFamily="18" charset="0"/>
                <a:ea typeface="Cambria" panose="02040503050406030204" pitchFamily="18" charset="0"/>
                <a:cs typeface="Tahoma" panose="020B0604030504040204" pitchFamily="34" charset="0"/>
              </a:rPr>
              <a:t>, du Plan et de la </a:t>
            </a:r>
            <a:r>
              <a:rPr lang="en-US" sz="2000" dirty="0" err="1">
                <a:effectLst/>
                <a:latin typeface="Bookman Old Style" panose="02050604050505020204" pitchFamily="18" charset="0"/>
                <a:ea typeface="Cambria" panose="02040503050406030204" pitchFamily="18" charset="0"/>
                <a:cs typeface="Tahoma" panose="020B0604030504040204" pitchFamily="34" charset="0"/>
              </a:rPr>
              <a:t>Coopération</a:t>
            </a:r>
            <a:r>
              <a:rPr lang="en-US" sz="2000" dirty="0">
                <a:effectLst/>
                <a:latin typeface="Bookman Old Style" panose="02050604050505020204" pitchFamily="18" charset="0"/>
                <a:ea typeface="Cambria" panose="02040503050406030204" pitchFamily="18" charset="0"/>
                <a:cs typeface="Tahoma" panose="020B0604030504040204" pitchFamily="34" charset="0"/>
              </a:rPr>
              <a:t> / Direction Générale de la Planification et des Politiques </a:t>
            </a:r>
            <a:r>
              <a:rPr lang="en-US" sz="2000" dirty="0" err="1">
                <a:effectLst/>
                <a:latin typeface="Bookman Old Style" panose="02050604050505020204" pitchFamily="18" charset="0"/>
                <a:ea typeface="Cambria" panose="02040503050406030204" pitchFamily="18" charset="0"/>
                <a:cs typeface="Tahoma" panose="020B0604030504040204" pitchFamily="34" charset="0"/>
              </a:rPr>
              <a:t>Economiques</a:t>
            </a:r>
            <a:r>
              <a:rPr lang="en-US" sz="2000" dirty="0">
                <a:effectLst/>
                <a:latin typeface="Bookman Old Style" panose="02050604050505020204" pitchFamily="18" charset="0"/>
                <a:ea typeface="Cambria" panose="02040503050406030204" pitchFamily="18" charset="0"/>
                <a:cs typeface="Tahoma" panose="020B0604030504040204" pitchFamily="34" charset="0"/>
              </a:rPr>
              <a:t> (DGPPE)</a:t>
            </a:r>
            <a:endParaRPr lang="en-US" sz="2000" dirty="0">
              <a:effectLst/>
              <a:latin typeface="Cambria" panose="02040503050406030204" pitchFamily="18" charset="0"/>
              <a:ea typeface="Cambria" panose="02040503050406030204" pitchFamily="18" charset="0"/>
              <a:cs typeface="Times New Roman" panose="02020603050405020304" pitchFamily="18" charset="0"/>
            </a:endParaRPr>
          </a:p>
          <a:p>
            <a:endParaRPr 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74345" y="330200"/>
            <a:ext cx="11018520" cy="5847080"/>
          </a:xfrm>
        </p:spPr>
        <p:txBody>
          <a:bodyPr>
            <a:normAutofit fontScale="92500" lnSpcReduction="20000"/>
          </a:bodyPr>
          <a:lstStyle/>
          <a:p>
            <a:pPr marL="0" lvl="0" indent="0">
              <a:lnSpc>
                <a:spcPct val="107000"/>
              </a:lnSpc>
              <a:spcBef>
                <a:spcPts val="1200"/>
              </a:spcBef>
              <a:buFont typeface="+mj-lt"/>
              <a:buNone/>
            </a:pPr>
            <a:r>
              <a:rPr lang="fr-FR" sz="2800" dirty="0">
                <a:ln w="22225">
                  <a:solidFill>
                    <a:schemeClr val="accent2"/>
                  </a:solidFill>
                  <a:prstDash val="solid"/>
                </a:ln>
                <a:solidFill>
                  <a:schemeClr val="accent2">
                    <a:lumMod val="40000"/>
                    <a:lumOff val="60000"/>
                  </a:schemeClr>
                </a:solidFill>
                <a:effectLst/>
              </a:rPr>
              <a:t>Résumé et critique du Plan d’Action</a:t>
            </a:r>
          </a:p>
          <a:p>
            <a:pPr marL="0" indent="0" algn="just">
              <a:lnSpc>
                <a:spcPct val="107000"/>
              </a:lnSpc>
              <a:spcBef>
                <a:spcPts val="1200"/>
              </a:spcBef>
              <a:buNone/>
            </a:pPr>
            <a:r>
              <a:rPr lang="fr-SN" sz="3000" b="0" i="0" u="none" strike="noStrike" dirty="0">
                <a:solidFill>
                  <a:srgbClr val="000000"/>
                </a:solidFill>
                <a:effectLst/>
                <a:latin typeface="Cambria" panose="02040503050406030204" pitchFamily="18" charset="0"/>
              </a:rPr>
              <a:t>La plupart des 12 engagements du premier plan d'action du Sénégal se concentrent sur l'amélioration de l'accès à l'information et la participation citoyenne dans les budgets et les politiques publiques. Le plan vise à améliorer l'accès à la réglementation de l'information et la transparence dans des secteurs tels que la pêche, à ouvrir les budgets, à renforcer le cadre juridique et institutionnel de lutte contre la corruption, à améliorer l'administration électronique et l'accès aux services publics, à assurer une participation diversifiée, en particulier par les femmes, les jeunes et les personnes handicapées, dans les questions environnementales et dans d'autres politiques publiques. </a:t>
            </a:r>
            <a:r>
              <a:rPr lang="fr-SN" sz="3000" dirty="0">
                <a:solidFill>
                  <a:srgbClr val="000000"/>
                </a:solidFill>
                <a:latin typeface="Cambria" panose="02040503050406030204" pitchFamily="18" charset="0"/>
              </a:rPr>
              <a:t>Toutefois</a:t>
            </a:r>
            <a:r>
              <a:rPr lang="fr-SN" sz="3000" b="0" i="0" u="none" strike="noStrike" dirty="0">
                <a:solidFill>
                  <a:srgbClr val="000000"/>
                </a:solidFill>
                <a:effectLst/>
                <a:latin typeface="Cambria" panose="02040503050406030204" pitchFamily="18" charset="0"/>
              </a:rPr>
              <a:t> </a:t>
            </a:r>
            <a:r>
              <a:rPr lang="fr-SN" sz="3000" b="1" i="0" u="none" strike="noStrike" dirty="0">
                <a:solidFill>
                  <a:srgbClr val="000000"/>
                </a:solidFill>
                <a:effectLst/>
                <a:latin typeface="Cambria" panose="02040503050406030204" pitchFamily="18" charset="0"/>
              </a:rPr>
              <a:t>À l'avenir, le Sénégal peut continuer à renforcer son plan modestement ambitieux en définissant des objectifs clairs, des indicateurs de référence et de progrès, et en précisant le rôle de la société civile dans la mise en œuvre.</a:t>
            </a:r>
            <a:endParaRPr lang="en-US" sz="3000" b="1" dirty="0">
              <a:effectLst/>
              <a:latin typeface="Cambria" panose="02040503050406030204" pitchFamily="18" charset="0"/>
              <a:ea typeface="Cambria" panose="020405030504060302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241</TotalTime>
  <Words>1541</Words>
  <Application>Microsoft Macintosh PowerPoint</Application>
  <PresentationFormat>Grand écran</PresentationFormat>
  <Paragraphs>85</Paragraphs>
  <Slides>12</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12</vt:i4>
      </vt:variant>
    </vt:vector>
  </HeadingPairs>
  <TitlesOfParts>
    <vt:vector size="19" baseType="lpstr">
      <vt:lpstr>Arial</vt:lpstr>
      <vt:lpstr>Bernard MT Condensed</vt:lpstr>
      <vt:lpstr>Bookman Old Style</vt:lpstr>
      <vt:lpstr>Calibri</vt:lpstr>
      <vt:lpstr>Cambria</vt:lpstr>
      <vt:lpstr>Tahoma</vt:lpstr>
      <vt:lpstr>Blue Waves</vt:lpstr>
      <vt:lpstr>      ________________________________________                                       </vt:lpstr>
      <vt:lpstr>PLAN DE PRESENTATION</vt:lpstr>
      <vt:lpstr> I/Contexte de l’adhesion du Sénégal au PGO </vt:lpstr>
      <vt:lpstr>III/Processus d’Elaboration du Plan d’Action</vt:lpstr>
      <vt:lpstr> III/LES ENGAGEMENTS DU PAN  </vt:lpstr>
      <vt:lpstr> Axe 1 : Amélioration de la transparence dans la gestion publique et de l’accès à l’information</vt:lpstr>
      <vt:lpstr>Présentation PowerPoint</vt:lpstr>
      <vt:lpstr>Présentation PowerPoint</vt:lpstr>
      <vt:lpstr>Présentation PowerPoint</vt:lpstr>
      <vt:lpstr>  Analyse de la contribution des OSC dans le processus PGO        </vt:lpstr>
      <vt:lpstr>Points d’attention sur la contribution de la société civile dans le processus national P.G.0</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Sylla SOW</cp:lastModifiedBy>
  <cp:revision>21</cp:revision>
  <dcterms:created xsi:type="dcterms:W3CDTF">2022-05-19T15:21:00Z</dcterms:created>
  <dcterms:modified xsi:type="dcterms:W3CDTF">2023-06-21T23:59:39Z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52B70CB75A0F4F20A8042E1D2CBE4DFD</vt:lpwstr>
  </property>
  <property fmtid="{D5CDD505-2E9C-101B-9397-08002B2CF9AE}" pid="3" name="KSOProductBuildVer">
    <vt:lpwstr>1033-11.2.0.11130</vt:lpwstr>
  </property>
</Properties>
</file>