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637" r:id="rId3"/>
    <p:sldId id="259" r:id="rId4"/>
    <p:sldId id="280" r:id="rId5"/>
    <p:sldId id="282" r:id="rId6"/>
    <p:sldId id="284" r:id="rId7"/>
    <p:sldId id="297" r:id="rId8"/>
    <p:sldId id="285" r:id="rId9"/>
    <p:sldId id="286" r:id="rId10"/>
    <p:sldId id="298" r:id="rId11"/>
    <p:sldId id="299" r:id="rId12"/>
    <p:sldId id="302" r:id="rId13"/>
    <p:sldId id="303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16"/>
    <a:srgbClr val="EA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85343" autoAdjust="0"/>
  </p:normalViewPr>
  <p:slideViewPr>
    <p:cSldViewPr snapToGrid="0">
      <p:cViewPr varScale="1">
        <p:scale>
          <a:sx n="61" d="100"/>
          <a:sy n="61" d="100"/>
        </p:scale>
        <p:origin x="11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ar-TN" sz="2400" dirty="0"/>
              <a:t>نسب تنفيذ التعهدات</a:t>
            </a:r>
            <a:r>
              <a:rPr lang="fr-FR" sz="2400" dirty="0"/>
              <a:t> </a:t>
            </a:r>
            <a:r>
              <a:rPr lang="ar-TN" sz="2400" dirty="0"/>
              <a:t> الواردة بخطة العمل الوطنية </a:t>
            </a:r>
          </a:p>
          <a:p>
            <a:pPr>
              <a:defRPr sz="2400"/>
            </a:pPr>
            <a:r>
              <a:rPr lang="ar-TN" sz="2400" dirty="0"/>
              <a:t>الرابعة لشراكة الحكومة المفتوحة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5.9982705081261578E-2"/>
          <c:y val="0.17381854874281585"/>
          <c:w val="0.92517456148859978"/>
          <c:h val="0.75660562103883289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0BD-4F00-95F5-218F6CB233F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0BD-4F00-95F5-218F6CB233F3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0BD-4F00-95F5-218F6CB233F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0BD-4F00-95F5-218F6CB233F3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F0BD-4F00-95F5-218F6CB233F3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F0BD-4F00-95F5-218F6CB233F3}"/>
              </c:ext>
            </c:extLst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F0BD-4F00-95F5-218F6CB233F3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F0BD-4F00-95F5-218F6CB233F3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F0BD-4F00-95F5-218F6CB233F3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F0BD-4F00-95F5-218F6CB233F3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F0BD-4F00-95F5-218F6CB233F3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F0BD-4F00-95F5-218F6CB233F3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F0BD-4F00-95F5-218F6CB233F3}"/>
              </c:ext>
            </c:extLst>
          </c:dPt>
          <c:cat>
            <c:strRef>
              <c:f>Feuil8!$K$5:$K$17</c:f>
              <c:strCache>
                <c:ptCount val="13"/>
                <c:pt idx="0">
                  <c:v>التعهّد 1</c:v>
                </c:pt>
                <c:pt idx="1">
                  <c:v>التعهّد 2</c:v>
                </c:pt>
                <c:pt idx="2">
                  <c:v>التعهّد 3</c:v>
                </c:pt>
                <c:pt idx="3">
                  <c:v>التعهّد 4</c:v>
                </c:pt>
                <c:pt idx="4">
                  <c:v>التعهّد 5</c:v>
                </c:pt>
                <c:pt idx="5">
                  <c:v>التعهّد 6</c:v>
                </c:pt>
                <c:pt idx="6">
                  <c:v>التعهّد 7</c:v>
                </c:pt>
                <c:pt idx="7">
                  <c:v>التعهّد 8</c:v>
                </c:pt>
                <c:pt idx="8">
                  <c:v>التعهّد 9</c:v>
                </c:pt>
                <c:pt idx="9">
                  <c:v>التعهّد 10</c:v>
                </c:pt>
                <c:pt idx="10">
                  <c:v>التعهّد 11</c:v>
                </c:pt>
                <c:pt idx="11">
                  <c:v>التعهّد 12</c:v>
                </c:pt>
                <c:pt idx="12">
                  <c:v>التعهّد 13</c:v>
                </c:pt>
              </c:strCache>
            </c:strRef>
          </c:cat>
          <c:val>
            <c:numRef>
              <c:f>Feuil8!$L$5:$L$17</c:f>
              <c:numCache>
                <c:formatCode>0%</c:formatCode>
                <c:ptCount val="13"/>
                <c:pt idx="0">
                  <c:v>0.5</c:v>
                </c:pt>
                <c:pt idx="1">
                  <c:v>0.6</c:v>
                </c:pt>
                <c:pt idx="2">
                  <c:v>0.01</c:v>
                </c:pt>
                <c:pt idx="3">
                  <c:v>0.4</c:v>
                </c:pt>
                <c:pt idx="4">
                  <c:v>1</c:v>
                </c:pt>
                <c:pt idx="5">
                  <c:v>0.01</c:v>
                </c:pt>
                <c:pt idx="6">
                  <c:v>0.01</c:v>
                </c:pt>
                <c:pt idx="7">
                  <c:v>1</c:v>
                </c:pt>
                <c:pt idx="8">
                  <c:v>0.3</c:v>
                </c:pt>
                <c:pt idx="9">
                  <c:v>1</c:v>
                </c:pt>
                <c:pt idx="10">
                  <c:v>1</c:v>
                </c:pt>
                <c:pt idx="11">
                  <c:v>0.5</c:v>
                </c:pt>
                <c:pt idx="1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F0BD-4F00-95F5-218F6CB233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762977791"/>
        <c:axId val="984957375"/>
      </c:barChart>
      <c:catAx>
        <c:axId val="762977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84957375"/>
        <c:crosses val="autoZero"/>
        <c:auto val="1"/>
        <c:lblAlgn val="ctr"/>
        <c:lblOffset val="100"/>
        <c:noMultiLvlLbl val="0"/>
      </c:catAx>
      <c:valAx>
        <c:axId val="984957375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29777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CE752-9063-4DBD-8E04-FE2548781DFB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ECBBE-D8B1-40E2-AB4E-C1B4129039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0646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C55F0-D675-414D-9909-37DD4D82048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096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C55F0-D675-414D-9909-37DD4D82048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020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TN" sz="1200" b="1" kern="1200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تم تنفيذ هذا التعهد بالتعاون بين وحدة الإدارة الالكترونية ومنظمة التنمية والتعاون الاقتصادي</a:t>
            </a:r>
            <a:r>
              <a:rPr lang="fr-FR" sz="1200" b="1" kern="1200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</a:t>
            </a:r>
            <a:r>
              <a:rPr lang="ar-TN" sz="1200" b="1" kern="1200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 "</a:t>
            </a:r>
            <a:r>
              <a:rPr lang="fr-FR" sz="1200" b="1" kern="1200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OCDE</a:t>
            </a:r>
            <a:r>
              <a:rPr lang="ar-TN" sz="1200" b="1" kern="1200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" :  </a:t>
            </a:r>
            <a:r>
              <a:rPr lang="fr-FR" sz="1200" b="1" kern="1200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 </a:t>
            </a:r>
            <a:endParaRPr lang="ar-TN" sz="1200" b="1" kern="1200" dirty="0">
              <a:solidFill>
                <a:srgbClr val="00206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C55F0-D675-414D-9909-37DD4D82048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397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TN" sz="1200" b="1" kern="12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تم تنفيذ هذا التعهد بالتعاون بين وحدة الإدارة الالكترونية والجامعة الوطنية للبلديات التونسية والوكالة الألمانية للتعاون الفني "</a:t>
            </a:r>
            <a:r>
              <a:rPr lang="fr-FR" sz="1200" b="1" kern="12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GIZ</a:t>
            </a:r>
            <a:r>
              <a:rPr lang="ar-TN" sz="1200" b="1" kern="12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"</a:t>
            </a:r>
            <a:r>
              <a:rPr lang="fr-FR" sz="1200" b="1" kern="12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 </a:t>
            </a:r>
            <a:r>
              <a:rPr lang="ar-TN" sz="1200" b="1" kern="12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C55F0-D675-414D-9909-37DD4D82048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881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C55F0-D675-414D-9909-37DD4D82048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6864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C55F0-D675-414D-9909-37DD4D82048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137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C55F0-D675-414D-9909-37DD4D820486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23369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C55F0-D675-414D-9909-37DD4D820486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9895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C55F0-D675-414D-9909-37DD4D82048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201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DA4958-F087-E450-476B-C398E4C1C7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837C2E-7368-3037-00E2-5E5144739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7F5D12-44C5-2503-70F4-16267C997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D26E76-3F31-841E-406D-2289F32EA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69239A-5781-B244-8448-C6010FA7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21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3F2492-1793-0D7D-B63B-08191A253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B24F17-22BA-A72A-D6D5-8EC76675B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9253AF-14BF-F9D9-C843-EC9485B60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9A2C23-D1CD-BCB2-AB9E-C3FEF39CA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10D625-9CE6-2131-F058-F4F10720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294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9DA431D-9CAC-0508-F3E2-7A64E4CD74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3F13F8-2570-6EDE-4451-86B42C9A3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94879C-A1D0-CCAC-644E-D0BC77B0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81A4C1-E860-D108-F82B-3F6ACC378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5F6AC5-9069-3165-39D6-4AF434996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97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351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476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80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521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175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190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6788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20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221CCB-4E6D-DC4A-C69D-EB67B7957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F5410B-426F-2B57-1C6E-F4955F0D4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118D6E-DF8B-2EC5-31D8-448EF425E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6C628C-9FA8-A861-4339-B90607C2E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BB374D-2300-33B5-A444-A601ECC05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7548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9145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262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320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6678385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609600" y="584664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609600" y="671750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6799" y="2674936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CFA915D-63BE-A1E7-E7C6-A8B7F841C2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5413" y="2674936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9F175D2-EEFE-E4BF-0E57-03025B8F8D6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696200" y="1"/>
            <a:ext cx="44958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273C4E42-511B-EB94-CA0A-051B1A4A918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5300" y="6573838"/>
            <a:ext cx="2870200" cy="284162"/>
          </a:xfr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6785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1032">
          <p15:clr>
            <a:srgbClr val="FBAE40"/>
          </p15:clr>
        </p15:guide>
        <p15:guide id="9" pos="4848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B735EAF-8052-DDCD-6CEC-D825479BEFD3}"/>
              </a:ext>
            </a:extLst>
          </p:cNvPr>
          <p:cNvSpPr/>
          <p:nvPr userDrawn="1"/>
        </p:nvSpPr>
        <p:spPr>
          <a:xfrm>
            <a:off x="6096000" y="0"/>
            <a:ext cx="36576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9428" y="796698"/>
            <a:ext cx="6854371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CB9F921-8097-7740-47FD-1905F9FE448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4354513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DEBCBD63-480F-D96C-B0DF-94EF264BA0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495800" y="2681029"/>
            <a:ext cx="2917371" cy="743178"/>
          </a:xfrm>
        </p:spPr>
        <p:txBody>
          <a:bodyPr anchor="t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23F1D198-945D-C96D-60E9-C0AEC5E296E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80717" y="389046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BDCD9B2A-F0BB-F9DB-CC75-2EC1683475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95800" y="389046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68651C4C-4AD1-19DA-CC78-BEC58707B5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02700" y="6573838"/>
            <a:ext cx="2870200" cy="284162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2271BA1-38C2-A7FE-AC76-8EC49BFBBE3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280717" y="2681029"/>
            <a:ext cx="2917371" cy="743178"/>
          </a:xfrm>
        </p:spPr>
        <p:txBody>
          <a:bodyPr anchor="t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2664269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2832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6864">
          <p15:clr>
            <a:srgbClr val="FBAE40"/>
          </p15:clr>
        </p15:guide>
        <p15:guide id="5" pos="4560">
          <p15:clr>
            <a:srgbClr val="FBAE40"/>
          </p15:clr>
        </p15:guide>
        <p15:guide id="6" orient="horz" pos="1704">
          <p15:clr>
            <a:srgbClr val="FBAE40"/>
          </p15:clr>
        </p15:guide>
        <p15:guide id="7" orient="horz" pos="360">
          <p15:clr>
            <a:srgbClr val="FBAE40"/>
          </p15:clr>
        </p15:guide>
        <p15:guide id="9" pos="3720">
          <p15:clr>
            <a:srgbClr val="FBAE40"/>
          </p15:clr>
        </p15:guide>
        <p15:guide id="10" pos="6360">
          <p15:clr>
            <a:srgbClr val="FBAE40"/>
          </p15:clr>
        </p15:guide>
        <p15:guide id="11" pos="7152">
          <p15:clr>
            <a:srgbClr val="FBAE40"/>
          </p15:clr>
        </p15:guide>
        <p15:guide id="12" pos="295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6678385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609600" y="584664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609600" y="671750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6799" y="2674936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CFA915D-63BE-A1E7-E7C6-A8B7F841C2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5413" y="2674936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9F175D2-EEFE-E4BF-0E57-03025B8F8D6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696200" y="1"/>
            <a:ext cx="44958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273C4E42-511B-EB94-CA0A-051B1A4A918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5300" y="6573838"/>
            <a:ext cx="2870200" cy="284162"/>
          </a:xfrm>
        </p:spPr>
        <p:txBody>
          <a:bodyPr>
            <a:noAutofit/>
          </a:bodyPr>
          <a:lstStyle>
            <a:lvl1pPr marL="0" indent="0" algn="l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183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1032">
          <p15:clr>
            <a:srgbClr val="FBAE40"/>
          </p15:clr>
        </p15:guide>
        <p15:guide id="9" pos="4848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414779-4CEE-EEAD-8A66-EE043E90B44F}"/>
              </a:ext>
            </a:extLst>
          </p:cNvPr>
          <p:cNvSpPr/>
          <p:nvPr userDrawn="1"/>
        </p:nvSpPr>
        <p:spPr>
          <a:xfrm>
            <a:off x="1611313" y="3215390"/>
            <a:ext cx="2638398" cy="36426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10439400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75414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2D2F8532-EAC1-4C87-C49E-5B099E839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84028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E2F86FE2-AC0C-C76C-B2BD-9A02FA2E020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84027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4235A04-C2C9-A7DC-3FE5-1E7D27C0E13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14400" y="2627313"/>
            <a:ext cx="2525713" cy="3316287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7104C814-4179-5378-738C-F0AEB2D153F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02700" y="6573838"/>
            <a:ext cx="2870200" cy="284162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1922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6864">
          <p15:clr>
            <a:srgbClr val="FBAE40"/>
          </p15:clr>
        </p15:guide>
        <p15:guide id="5" pos="4560">
          <p15:clr>
            <a:srgbClr val="FBAE40"/>
          </p15:clr>
        </p15:guide>
        <p15:guide id="6" orient="horz" pos="1655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1015">
          <p15:clr>
            <a:srgbClr val="FBAE40"/>
          </p15:clr>
        </p15:guide>
        <p15:guide id="9" pos="2167">
          <p15:clr>
            <a:srgbClr val="FBAE40"/>
          </p15:clr>
        </p15:guide>
        <p15:guide id="10" pos="6360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E70AFB9-F87E-11AC-2B32-B5178FE34E78}"/>
              </a:ext>
            </a:extLst>
          </p:cNvPr>
          <p:cNvSpPr/>
          <p:nvPr userDrawn="1"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rgbClr val="F1F4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10439400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71442" y="2689276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CFA915D-63BE-A1E7-E7C6-A8B7F841C2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5414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2D2F8532-EAC1-4C87-C49E-5B099E839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84028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E2F86FE2-AC0C-C76C-B2BD-9A02FA2E020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84027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1535345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6864">
          <p15:clr>
            <a:srgbClr val="FBAE40"/>
          </p15:clr>
        </p15:guide>
        <p15:guide id="5" pos="4560">
          <p15:clr>
            <a:srgbClr val="FBAE40"/>
          </p15:clr>
        </p15:guide>
        <p15:guide id="6" orient="horz" pos="1512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1032">
          <p15:clr>
            <a:srgbClr val="FBAE40"/>
          </p15:clr>
        </p15:guide>
        <p15:guide id="9" pos="3720">
          <p15:clr>
            <a:srgbClr val="FBAE40"/>
          </p15:clr>
        </p15:guide>
        <p15:guide id="10" pos="6360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7C7D43-1CC3-3332-AEFC-59ABB023F7AC}"/>
              </a:ext>
            </a:extLst>
          </p:cNvPr>
          <p:cNvSpPr/>
          <p:nvPr userDrawn="1"/>
        </p:nvSpPr>
        <p:spPr>
          <a:xfrm>
            <a:off x="6096000" y="0"/>
            <a:ext cx="36576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96698"/>
            <a:ext cx="10439400" cy="1325563"/>
          </a:xfrm>
        </p:spPr>
        <p:txBody>
          <a:bodyPr anchor="t">
            <a:noAutofit/>
          </a:bodyPr>
          <a:lstStyle>
            <a:lvl1pPr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70214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CFA915D-63BE-A1E7-E7C6-A8B7F841C2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5413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2D2F8532-EAC1-4C87-C49E-5B099E839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84028" y="2685822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E2F86FE2-AC0C-C76C-B2BD-9A02FA2E020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84027" y="3886200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4242659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6864">
          <p15:clr>
            <a:srgbClr val="FBAE40"/>
          </p15:clr>
        </p15:guide>
        <p15:guide id="5" pos="4560">
          <p15:clr>
            <a:srgbClr val="FBAE40"/>
          </p15:clr>
        </p15:guide>
        <p15:guide id="6" orient="horz" pos="1512">
          <p15:clr>
            <a:srgbClr val="FBAE40"/>
          </p15:clr>
        </p15:guide>
        <p15:guide id="7" orient="horz" pos="360">
          <p15:clr>
            <a:srgbClr val="FBAE40"/>
          </p15:clr>
        </p15:guide>
        <p15:guide id="8" pos="1032">
          <p15:clr>
            <a:srgbClr val="FBAE40"/>
          </p15:clr>
        </p15:guide>
        <p15:guide id="9" pos="3720">
          <p15:clr>
            <a:srgbClr val="FBAE40"/>
          </p15:clr>
        </p15:guide>
        <p15:guide id="10" pos="6360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5949CF9-AE80-D4A2-E0FC-126A4E8ECBCB}"/>
              </a:ext>
            </a:extLst>
          </p:cNvPr>
          <p:cNvSpPr/>
          <p:nvPr userDrawn="1"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rgbClr val="F1F4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9E92B-FE67-1F3D-DCA0-195195A4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546" y="4618037"/>
            <a:ext cx="9314540" cy="1325563"/>
          </a:xfrm>
        </p:spPr>
        <p:txBody>
          <a:bodyPr anchor="b">
            <a:noAutofit/>
          </a:bodyPr>
          <a:lstStyle>
            <a:lvl1pPr algn="r">
              <a:defRPr sz="480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B318F3-41C4-0F1C-1CBD-D5A32280E575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566057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43CC35-4750-6912-E49F-E917DF9AB637}"/>
              </a:ext>
            </a:extLst>
          </p:cNvPr>
          <p:cNvCxnSpPr>
            <a:cxnSpLocks/>
          </p:cNvCxnSpPr>
          <p:nvPr userDrawn="1"/>
        </p:nvCxnSpPr>
        <p:spPr>
          <a:xfrm>
            <a:off x="11353800" y="653143"/>
            <a:ext cx="30480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06E8DC-A0CF-0798-ADF8-761E7E6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6797" y="914400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CFA915D-63BE-A1E7-E7C6-A8B7F841C2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5413" y="914400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2D2F8532-EAC1-4C87-C49E-5B099E839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84029" y="914400"/>
            <a:ext cx="2917371" cy="743178"/>
          </a:xfrm>
        </p:spPr>
        <p:txBody>
          <a:bodyPr anchor="b">
            <a:noAutofit/>
          </a:bodyPr>
          <a:lstStyle>
            <a:lvl1pPr marL="0" indent="0">
              <a:buNone/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267078C8-F910-8FC3-7286-ADF1FB4086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2098221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A8B99F6-09B0-9487-3A2A-0062188384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75414" y="2098221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E2F86FE2-AC0C-C76C-B2BD-9A02FA2E020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84027" y="2098221"/>
            <a:ext cx="2917371" cy="2057400"/>
          </a:xfrm>
        </p:spPr>
        <p:txBody>
          <a:bodyPr anchor="t">
            <a:noAutofit/>
          </a:bodyPr>
          <a:lstStyle>
            <a:lvl1pPr marL="0" indent="0"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0843879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>
          <p15:clr>
            <a:srgbClr val="FBAE40"/>
          </p15:clr>
        </p15:guide>
        <p15:guide id="2" pos="576">
          <p15:clr>
            <a:srgbClr val="FBAE40"/>
          </p15:clr>
        </p15:guide>
        <p15:guide id="3" orient="horz" pos="3744">
          <p15:clr>
            <a:srgbClr val="FBAE40"/>
          </p15:clr>
        </p15:guide>
        <p15:guide id="5" pos="4560">
          <p15:clr>
            <a:srgbClr val="FBAE40"/>
          </p15:clr>
        </p15:guide>
        <p15:guide id="7" orient="horz" pos="360">
          <p15:clr>
            <a:srgbClr val="FBAE40"/>
          </p15:clr>
        </p15:guide>
        <p15:guide id="11" pos="7152">
          <p15:clr>
            <a:srgbClr val="FBAE40"/>
          </p15:clr>
        </p15:guide>
        <p15:guide id="12" pos="672">
          <p15:clr>
            <a:srgbClr val="FBAE40"/>
          </p15:clr>
        </p15:guide>
        <p15:guide id="13" pos="7056">
          <p15:clr>
            <a:srgbClr val="FBAE40"/>
          </p15:clr>
        </p15:guide>
        <p15:guide id="14" orient="horz" pos="244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5192D-7B49-8D7B-36EF-EB77FE71C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985B58-9B40-FAC4-02A1-9B7733B88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7B7C32-56E3-0CEC-DD3E-21C984C23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F83FF6-97D3-C338-4073-F7BB8BCE1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A3F3CE-D30E-64C1-EF6B-203CA3EF9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34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4D85AE-91AE-FAF7-C73B-D41268133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C62B46-6832-37DA-44CB-8AB4C2B94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ADAE13-EDAA-FADF-63AE-C13C348EB4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78A5F1-40EE-5DE4-09C4-B68E8632B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9E7B85-9DE2-9FD7-C28F-556896736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35BD2F-F9D8-9A06-9DDA-489F2573A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256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86D14-2CAE-217B-7BCF-D4A761632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BD8CBF-F52F-35DF-8230-12BDC5139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A1554D-96D6-226F-32C4-F3945B509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8C829E0-D235-04F7-A29C-C4DA03DCFC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5845D35-17CB-EFD9-804F-28AEC048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828E749-5FC5-4B39-744E-01187B3BF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338689E-BB40-3E7F-D903-A64E9B786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B05C4DF-D820-8B30-1B2B-E3914409D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675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22208-C842-CC7B-16A8-0201B93A8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9C13D33-C002-5B74-C66C-45CF95E86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CC600C-A868-9D8B-6FD6-4E96D0FC7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7BCFEE7-1A58-43D2-6C2A-FFA42FD47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51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4AEC64B-B88B-07FB-3D2D-21167298A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A6FDA2F-C225-6B0B-DE04-16738480D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6EECF95-8BAD-305C-CC34-69B6BA39D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94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ABA919-8E24-8E61-3898-B00E1B9FE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0D702D-79DA-8853-B6B1-147043301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5CE449-67A7-BB8D-3DA8-701A3EB39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BB8730-C45B-0207-C4F4-D7A420FDB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F605CD-AE4B-1506-A930-2F9DD12EE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70B02D-BCE5-F8FF-FA04-6ED06BAD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39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D3FD81-2278-9FE4-445E-563EA1D5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4315CA-FB2A-EF0E-0066-584A361025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4A86C5-2D11-1C6F-3828-A5CB61022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DCD4C8-1C94-BA9F-9638-87CB2F7F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FD86E65-68CB-382D-6715-24C3B777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11B0A9-C7D6-BC00-1BA7-61A30F518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880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17DC7E1-B080-5F73-C2D0-0B4EA473C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828EE-6979-6AC1-67F9-974DCD901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65DA15-F1DD-444C-095C-7E10CA47CA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8F0E0B-37E6-4E7C-A475-CC027037C03A}" type="datetimeFigureOut">
              <a:rPr lang="fr-FR" smtClean="0"/>
              <a:t>03/03/2024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883705-A8E7-88CC-F8FE-B86D5A963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43B15D-38C3-088A-9700-9066E7C0FF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B29373-316B-4B03-9BC2-9714DEA3B6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788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38395-D67E-4BCA-8829-671BA07BA0C2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03/03/2024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0BEA8-D441-47C0-8309-034319AE9F76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5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svgsilh.com/fr/image/500950.html" TargetMode="Externa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svgsilh.com/fr/image/500950.html" TargetMode="Externa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svgsilh.com/fr/image/500950.html" TargetMode="External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svgsilh.com/fr/image/500950.html" TargetMode="Externa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2"/>
          <p:cNvSpPr txBox="1">
            <a:spLocks/>
          </p:cNvSpPr>
          <p:nvPr/>
        </p:nvSpPr>
        <p:spPr bwMode="auto">
          <a:xfrm>
            <a:off x="3547261" y="5229968"/>
            <a:ext cx="4653323" cy="88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TN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سنية غربي – مستشار المصالح العمومية</a:t>
            </a:r>
          </a:p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TN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وحدة الإدارة الإلكترونية برئاسة الحكومة</a:t>
            </a:r>
            <a:endParaRPr kumimoji="0" lang="fr-FR" sz="2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726825" y="6268913"/>
            <a:ext cx="3959225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04</a:t>
            </a:r>
            <a:r>
              <a:rPr kumimoji="0" lang="ar-T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مارس 2024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1375985" y="2513704"/>
            <a:ext cx="9438366" cy="2012234"/>
          </a:xfrm>
          <a:prstGeom prst="rect">
            <a:avLst/>
          </a:prstGeom>
          <a:ln w="57150">
            <a:gradFill>
              <a:gsLst>
                <a:gs pos="0">
                  <a:srgbClr val="2D139D"/>
                </a:gs>
                <a:gs pos="50000">
                  <a:srgbClr val="BBE0E3">
                    <a:tint val="44500"/>
                    <a:satMod val="160000"/>
                  </a:srgbClr>
                </a:gs>
                <a:gs pos="100000">
                  <a:srgbClr val="BBE0E3">
                    <a:tint val="23500"/>
                    <a:satMod val="160000"/>
                  </a:srgbClr>
                </a:gs>
              </a:gsLst>
              <a:lin ang="5400000" scaled="0"/>
            </a:gradFill>
          </a:ln>
        </p:spPr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TN" sz="4400" b="1" kern="0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ndalus" pitchFamily="18" charset="-78"/>
                <a:cs typeface="Arial" panose="020B0604020202020204" pitchFamily="34" charset="0"/>
              </a:rPr>
              <a:t>نسق تنفيذ خطة العمل الوطنية الرابعة</a:t>
            </a:r>
          </a:p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TN" sz="4400" b="1" kern="0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ndalus" pitchFamily="18" charset="-78"/>
                <a:cs typeface="Arial" panose="020B0604020202020204" pitchFamily="34" charset="0"/>
              </a:rPr>
              <a:t>لشراكة الحكومة المفتوحة</a:t>
            </a:r>
            <a:r>
              <a:rPr lang="fr-FR" sz="4400" b="1" kern="0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ndalus" pitchFamily="18" charset="-78"/>
                <a:cs typeface="Arial" panose="020B0604020202020204" pitchFamily="34" charset="0"/>
              </a:rPr>
              <a:t> 2021-2023 </a:t>
            </a:r>
            <a:endParaRPr lang="ar-TN" sz="4400" b="1" kern="0" dirty="0">
              <a:ln w="1905"/>
              <a:gradFill>
                <a:gsLst>
                  <a:gs pos="0">
                    <a:srgbClr val="2D2D8A">
                      <a:shade val="20000"/>
                      <a:satMod val="200000"/>
                    </a:srgbClr>
                  </a:gs>
                  <a:gs pos="78000">
                    <a:srgbClr val="2D2D8A">
                      <a:tint val="90000"/>
                      <a:shade val="89000"/>
                      <a:satMod val="220000"/>
                    </a:srgbClr>
                  </a:gs>
                  <a:gs pos="100000">
                    <a:srgbClr val="2D2D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ndalus" pitchFamily="18" charset="-78"/>
              <a:cs typeface="Arial" panose="020B0604020202020204" pitchFamily="34" charset="0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4487306" y="182070"/>
            <a:ext cx="2773236" cy="963983"/>
            <a:chOff x="4487306" y="182070"/>
            <a:chExt cx="2773236" cy="963983"/>
          </a:xfrm>
        </p:grpSpPr>
        <p:pic>
          <p:nvPicPr>
            <p:cNvPr id="12" name="Picture 3" descr="C:\Users\User\Desktop\logo_ar.png">
              <a:extLst>
                <a:ext uri="{FF2B5EF4-FFF2-40B4-BE49-F238E27FC236}">
                  <a16:creationId xmlns:a16="http://schemas.microsoft.com/office/drawing/2014/main" id="{95439EA6-A42E-4F3D-ADAD-9A68A7F37B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87306" y="182070"/>
              <a:ext cx="2773236" cy="917020"/>
            </a:xfrm>
            <a:prstGeom prst="rect">
              <a:avLst/>
            </a:prstGeom>
            <a:noFill/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F1ED3EC-97A7-41D7-871F-DBBA404DF8D0}"/>
                </a:ext>
              </a:extLst>
            </p:cNvPr>
            <p:cNvSpPr/>
            <p:nvPr/>
          </p:nvSpPr>
          <p:spPr>
            <a:xfrm>
              <a:off x="4487306" y="838276"/>
              <a:ext cx="121913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TN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رئاسة الحكومة</a:t>
              </a:r>
              <a:endPara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15" name="Picture 2" descr="C:\Users\sgharbi\Desktop\Logo-UA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74" y="225694"/>
            <a:ext cx="2216755" cy="98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o automatic alt text available.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721" y="225693"/>
            <a:ext cx="1617399" cy="102990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lc="http://schemas.openxmlformats.org/drawingml/2006/lockedCanvas"/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425327" y="1481923"/>
            <a:ext cx="9339681" cy="492443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TN" sz="2600" b="1" i="0" u="none" strike="noStrike" kern="0" cap="none" spc="0" normalizeH="0" baseline="0" noProof="0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يوم إعلامي للإعلان عن انطلاق تنفيذ خطة العمل الوطنية الخامسة لشراكة الحكومة المفتوحة</a:t>
            </a:r>
            <a:endParaRPr kumimoji="0" lang="ar-AE" sz="2600" b="1" i="0" u="none" strike="noStrike" kern="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4158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8">
            <a:extLst>
              <a:ext uri="{FF2B5EF4-FFF2-40B4-BE49-F238E27FC236}">
                <a16:creationId xmlns:a16="http://schemas.microsoft.com/office/drawing/2014/main" id="{4C234450-9F96-3ACE-19F3-EAC58F1E08B2}"/>
              </a:ext>
            </a:extLst>
          </p:cNvPr>
          <p:cNvSpPr txBox="1"/>
          <p:nvPr/>
        </p:nvSpPr>
        <p:spPr>
          <a:xfrm>
            <a:off x="9072988" y="3173747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399E0CC-ADA5-ED1D-3E68-D1B224817636}"/>
              </a:ext>
            </a:extLst>
          </p:cNvPr>
          <p:cNvSpPr txBox="1"/>
          <p:nvPr/>
        </p:nvSpPr>
        <p:spPr>
          <a:xfrm>
            <a:off x="1243282" y="2335005"/>
            <a:ext cx="69628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000" b="1" dirty="0">
                <a:solidFill>
                  <a:schemeClr val="bg1"/>
                </a:solidFill>
              </a:rPr>
              <a:t>11</a:t>
            </a:r>
            <a:r>
              <a:rPr lang="ar-TN" sz="2400" b="1" dirty="0">
                <a:solidFill>
                  <a:schemeClr val="bg1"/>
                </a:solidFill>
              </a:rPr>
              <a:t>. تكريس مبادئ شراكة الحكومة المفتوحة على المستوى المحلي</a:t>
            </a:r>
          </a:p>
          <a:p>
            <a:pPr algn="r" rtl="1"/>
            <a:r>
              <a:rPr lang="ar-TN" sz="2400" b="1" dirty="0">
                <a:solidFill>
                  <a:schemeClr val="bg1"/>
                </a:solidFill>
              </a:rPr>
              <a:t>12. دعم الشفافية المالية على المستوى المحلي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AA11306E-2CF4-5F5C-1AD1-5C9E4642E296}"/>
              </a:ext>
            </a:extLst>
          </p:cNvPr>
          <p:cNvSpPr txBox="1"/>
          <p:nvPr/>
        </p:nvSpPr>
        <p:spPr>
          <a:xfrm>
            <a:off x="962981" y="4955211"/>
            <a:ext cx="75234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400" b="1" dirty="0">
                <a:solidFill>
                  <a:schemeClr val="bg1"/>
                </a:solidFill>
              </a:rPr>
              <a:t>13. تطوير عدد من الخدمات الإدارية على الخط على مستوى عدد من القطاعات</a:t>
            </a:r>
          </a:p>
        </p:txBody>
      </p:sp>
      <p:sp>
        <p:nvSpPr>
          <p:cNvPr id="98" name="TextBox 28">
            <a:extLst>
              <a:ext uri="{FF2B5EF4-FFF2-40B4-BE49-F238E27FC236}">
                <a16:creationId xmlns:a16="http://schemas.microsoft.com/office/drawing/2014/main" id="{DCCD4717-7A98-7687-5229-3FE5A2523716}"/>
              </a:ext>
            </a:extLst>
          </p:cNvPr>
          <p:cNvSpPr txBox="1"/>
          <p:nvPr/>
        </p:nvSpPr>
        <p:spPr>
          <a:xfrm>
            <a:off x="9064408" y="5522265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04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F8EE8D8-415C-ADCC-20DE-772862E94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253153"/>
              </p:ext>
            </p:extLst>
          </p:nvPr>
        </p:nvGraphicFramePr>
        <p:xfrm>
          <a:off x="63562" y="1276747"/>
          <a:ext cx="12044361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4164">
                  <a:extLst>
                    <a:ext uri="{9D8B030D-6E8A-4147-A177-3AD203B41FA5}">
                      <a16:colId xmlns:a16="http://schemas.microsoft.com/office/drawing/2014/main" val="1614215504"/>
                    </a:ext>
                  </a:extLst>
                </a:gridCol>
                <a:gridCol w="7894315">
                  <a:extLst>
                    <a:ext uri="{9D8B030D-6E8A-4147-A177-3AD203B41FA5}">
                      <a16:colId xmlns:a16="http://schemas.microsoft.com/office/drawing/2014/main" val="436782593"/>
                    </a:ext>
                  </a:extLst>
                </a:gridCol>
                <a:gridCol w="2715882">
                  <a:extLst>
                    <a:ext uri="{9D8B030D-6E8A-4147-A177-3AD203B41FA5}">
                      <a16:colId xmlns:a16="http://schemas.microsoft.com/office/drawing/2014/main" val="3124582951"/>
                    </a:ext>
                  </a:extLst>
                </a:gridCol>
              </a:tblGrid>
              <a:tr h="45746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% </a:t>
                      </a: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الانجاز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تنفيذ التعهد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التعهد</a:t>
                      </a:r>
                      <a:endParaRPr lang="ar-TN" sz="28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103765"/>
                  </a:ext>
                </a:extLst>
              </a:tr>
              <a:tr h="1673522">
                <a:tc>
                  <a:txBody>
                    <a:bodyPr/>
                    <a:lstStyle/>
                    <a:p>
                      <a:pPr marR="0" lvl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tabLst/>
                        <a:defRPr/>
                      </a:pPr>
                      <a:r>
                        <a:rPr lang="fr-FR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% 50</a:t>
                      </a:r>
                      <a:endParaRPr lang="ar-TN" sz="24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ar-TN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 بالنسبة لتطوير المنصة الالكترونية :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تم تصميم وتطوير منظومة </a:t>
                      </a:r>
                      <a:r>
                        <a:rPr lang="ar-SA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تحقيق الموارد البلدية المحلية </a:t>
                      </a: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من طرف الهيئة العليا للمالية المحلية تتضمن مؤشرات </a:t>
                      </a:r>
                      <a:r>
                        <a:rPr lang="ar-SA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تتعلق بالمالية المحلية واحصائيات ذات صبغة اقتصادية واجتماعية</a:t>
                      </a: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،</a:t>
                      </a:r>
                    </a:p>
                    <a:p>
                      <a:pPr marR="0" lvl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المرحلة المتبقية: وضع المنصّة على الخط.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TN" sz="24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ctr" rtl="1"/>
                      <a:r>
                        <a:rPr lang="ar-TN" sz="24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التعهد (12)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دعم الشفافية الماليّة على المستوى المحلّي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1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786283"/>
                  </a:ext>
                </a:extLst>
              </a:tr>
              <a:tr h="2061506">
                <a:tc>
                  <a:txBody>
                    <a:bodyPr/>
                    <a:lstStyle/>
                    <a:p>
                      <a:pPr marL="0" indent="0" algn="ctr" rtl="1">
                        <a:buFontTx/>
                        <a:buNone/>
                      </a:pPr>
                      <a:r>
                        <a:rPr lang="fr-FR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% 50</a:t>
                      </a:r>
                      <a:endParaRPr lang="ar-TN" sz="2400" b="1" i="0" kern="12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 rtl="1">
                        <a:buFontTx/>
                        <a:buBlip>
                          <a:blip r:embed="rId3">
                            <a:extLst>
                              <a:ext uri="{96DAC541-7B7A-43D3-8B79-37D633B846F1}">
                                <asvg:svgBlip xmlns:asvg="http://schemas.microsoft.com/office/drawing/2016/SVG/main" r:embed="rId4"/>
                              </a:ext>
                              <a:ext uri="{837473B0-CC2E-450A-ABE3-18F120FF3D39}">
                                <a1611:picAttrSrcUrl xmlns:a1611="http://schemas.microsoft.com/office/drawing/2016/11/main" r:id="rId5"/>
                              </a:ext>
                            </a:extLst>
                          </a:blip>
                        </a:buBlip>
                      </a:pPr>
                      <a:r>
                        <a:rPr lang="ar-TN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 بالنسبة لإحداث دليل رقمي للهياكل العمومية: </a:t>
                      </a:r>
                      <a:r>
                        <a:rPr lang="ar-TN" sz="2400" b="1" i="0" kern="1200" dirty="0">
                          <a:solidFill>
                            <a:srgbClr val="FF0000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غير منجز</a:t>
                      </a:r>
                      <a:endParaRPr lang="ar-TN" sz="2400" b="1" i="0" kern="12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>
                            <a:extLst>
                              <a:ext uri="{96DAC541-7B7A-43D3-8B79-37D633B846F1}">
                                <asvg:svgBlip xmlns:asvg="http://schemas.microsoft.com/office/drawing/2016/SVG/main" r:embed="rId4"/>
                              </a:ext>
                              <a:ext uri="{837473B0-CC2E-450A-ABE3-18F120FF3D39}">
                                <a1611:picAttrSrcUrl xmlns:a1611="http://schemas.microsoft.com/office/drawing/2016/11/main" r:id="rId5"/>
                              </a:ext>
                            </a:extLst>
                          </a:blip>
                        </a:buBlip>
                        <a:tabLst/>
                        <a:defRPr/>
                      </a:pPr>
                      <a:r>
                        <a:rPr lang="ar-TN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بالنسبة لتطوير الخدمات القنصلية عن بعد: </a:t>
                      </a: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استكمال إجراءات التعاقد مع مكتب دراسات لتطوير الخدمات. 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>
                            <a:extLst>
                              <a:ext uri="{96DAC541-7B7A-43D3-8B79-37D633B846F1}">
                                <asvg:svgBlip xmlns:asvg="http://schemas.microsoft.com/office/drawing/2016/SVG/main" r:embed="rId4"/>
                              </a:ext>
                              <a:ext uri="{837473B0-CC2E-450A-ABE3-18F120FF3D39}">
                                <a1611:picAttrSrcUrl xmlns:a1611="http://schemas.microsoft.com/office/drawing/2016/11/main" r:id="rId5"/>
                              </a:ext>
                            </a:extLst>
                          </a:blip>
                        </a:buBlip>
                        <a:tabLst/>
                        <a:defRPr/>
                      </a:pPr>
                      <a:r>
                        <a:rPr lang="ar-TN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تطوير عدد من الخدمات الادارية الموجهة للمستثمرين: </a:t>
                      </a: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تمّ تطوير عدد من الخدمات على غرار الخدمات </a:t>
                      </a:r>
                      <a:r>
                        <a:rPr lang="fr-FR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المتصلة بالسجل الوطني للمؤسسات ويتم العمل على تطوير بقية الخدمات بإشراف </a:t>
                      </a:r>
                      <a:r>
                        <a:rPr lang="ar-SA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الهيئة التونسية للاستثمار</a:t>
                      </a:r>
                      <a:r>
                        <a:rPr lang="fr-FR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TN" sz="2400" b="0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وبالتعاون مع عدد من الوزارات</a:t>
                      </a: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،</a:t>
                      </a:r>
                    </a:p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  <a:sym typeface="Wingdings" panose="05000000000000000000" pitchFamily="2" charset="2"/>
                        </a:rPr>
                        <a:t></a:t>
                      </a:r>
                      <a:r>
                        <a:rPr lang="ar-TN" sz="2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  <a:sym typeface="Wingdings" panose="05000000000000000000" pitchFamily="2" charset="2"/>
                        </a:rPr>
                        <a:t> إدراج تعهد يتعلق بإعادة هندسة مسار العمليّة الاستثماريّة بهدف </a:t>
                      </a:r>
                      <a:r>
                        <a:rPr lang="ar-TN" sz="2400" b="1" kern="1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  <a:sym typeface="Wingdings" panose="05000000000000000000" pitchFamily="2" charset="2"/>
                        </a:rPr>
                        <a:t>رقمنة</a:t>
                      </a:r>
                      <a:r>
                        <a:rPr lang="ar-TN" sz="2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  <a:sym typeface="Wingdings" panose="05000000000000000000" pitchFamily="2" charset="2"/>
                        </a:rPr>
                        <a:t> الخدمات الإدارية الموجّهة للمستثمرين</a:t>
                      </a:r>
                      <a:endParaRPr lang="ar-TN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TN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ctr"/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التعهد (13)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تطوير عدد من الخدمات الإداريّة على الخطّ على مستوى عدد من القطاعات</a:t>
                      </a:r>
                    </a:p>
                    <a:p>
                      <a:pPr algn="ctr"/>
                      <a:endParaRPr lang="fr-FR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1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102887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F265D3B9-FDB2-510A-4A02-8B4E8B62C6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516330"/>
              </p:ext>
            </p:extLst>
          </p:nvPr>
        </p:nvGraphicFramePr>
        <p:xfrm>
          <a:off x="71438" y="142852"/>
          <a:ext cx="12044362" cy="518160"/>
        </p:xfrm>
        <a:graphic>
          <a:graphicData uri="http://schemas.openxmlformats.org/drawingml/2006/table">
            <a:tbl>
              <a:tblPr firstRow="1" bandRow="1"/>
              <a:tblGrid>
                <a:gridCol w="728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5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36"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3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solidFill>
                        <a:srgbClr val="9FB8CD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B8C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ar-TN" altLang="fr-FR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نسق </a:t>
                      </a:r>
                      <a:r>
                        <a:rPr lang="ar-TN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تنفيذ خطة العمل الوطنية الرابعة لشراكة الحكومة المفتوحة</a:t>
                      </a:r>
                      <a:endParaRPr lang="fr-FR" altLang="fr-FR" sz="2800" b="1" kern="0" dirty="0">
                        <a:solidFill>
                          <a:srgbClr val="002776"/>
                        </a:solidFill>
                        <a:latin typeface="Arial"/>
                        <a:ea typeface="+mj-ea"/>
                        <a:cs typeface="+mj-cs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9FB8CD"/>
                      </a:solidFill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14FED4E5-24CD-25B8-5477-F6BC6BBE90A0}"/>
              </a:ext>
            </a:extLst>
          </p:cNvPr>
          <p:cNvSpPr txBox="1"/>
          <p:nvPr/>
        </p:nvSpPr>
        <p:spPr>
          <a:xfrm>
            <a:off x="2806453" y="619814"/>
            <a:ext cx="60933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TN" sz="3200" b="1" dirty="0">
                <a:solidFill>
                  <a:schemeClr val="accent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تعهدات منجزة بصفة جزئية</a:t>
            </a:r>
          </a:p>
        </p:txBody>
      </p:sp>
    </p:spTree>
    <p:extLst>
      <p:ext uri="{BB962C8B-B14F-4D97-AF65-F5344CB8AC3E}">
        <p14:creationId xmlns:p14="http://schemas.microsoft.com/office/powerpoint/2010/main" val="2269960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AECC25D0-DFBE-0E82-7FFF-4C9A55D427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976887"/>
              </p:ext>
            </p:extLst>
          </p:nvPr>
        </p:nvGraphicFramePr>
        <p:xfrm>
          <a:off x="677907" y="662152"/>
          <a:ext cx="10631214" cy="5486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9080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47934"/>
            <a:ext cx="12192000" cy="410066"/>
          </a:xfrm>
          <a:prstGeom prst="rect">
            <a:avLst/>
          </a:prstGeom>
        </p:spPr>
      </p:pic>
      <p:sp>
        <p:nvSpPr>
          <p:cNvPr id="3" name="TextBox 57">
            <a:extLst>
              <a:ext uri="{FF2B5EF4-FFF2-40B4-BE49-F238E27FC236}">
                <a16:creationId xmlns:a16="http://schemas.microsoft.com/office/drawing/2014/main" id="{A2660F91-7A88-4CDB-9E6D-E7BDD1324E96}"/>
              </a:ext>
            </a:extLst>
          </p:cNvPr>
          <p:cNvSpPr txBox="1"/>
          <p:nvPr/>
        </p:nvSpPr>
        <p:spPr>
          <a:xfrm>
            <a:off x="8068563" y="5663101"/>
            <a:ext cx="2194560" cy="230832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just"/>
            <a:r>
              <a:rPr lang="en-US" sz="900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47934"/>
            <a:ext cx="12192000" cy="41006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AEA6295-20ED-49AB-8996-834CE5513AAF}"/>
              </a:ext>
            </a:extLst>
          </p:cNvPr>
          <p:cNvSpPr/>
          <p:nvPr/>
        </p:nvSpPr>
        <p:spPr>
          <a:xfrm>
            <a:off x="10002238" y="1349209"/>
            <a:ext cx="791293" cy="707886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lvl="0" algn="ctr"/>
            <a:endParaRPr lang="en-US" sz="4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70"/>
          <a:stretch/>
        </p:blipFill>
        <p:spPr>
          <a:xfrm>
            <a:off x="1524508" y="0"/>
            <a:ext cx="9144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" y="0"/>
            <a:ext cx="1746913" cy="6858000"/>
          </a:xfrm>
          <a:prstGeom prst="rect">
            <a:avLst/>
          </a:prstGeom>
          <a:solidFill>
            <a:srgbClr val="DADADA"/>
          </a:solidFill>
          <a:ln>
            <a:solidFill>
              <a:srgbClr val="DAD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463287" y="0"/>
            <a:ext cx="1728716" cy="6858000"/>
          </a:xfrm>
          <a:prstGeom prst="rect">
            <a:avLst/>
          </a:prstGeom>
          <a:solidFill>
            <a:srgbClr val="DADADA"/>
          </a:solidFill>
          <a:ln>
            <a:solidFill>
              <a:srgbClr val="DAD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2"/>
          <p:cNvSpPr txBox="1">
            <a:spLocks noChangeArrowheads="1"/>
          </p:cNvSpPr>
          <p:nvPr/>
        </p:nvSpPr>
        <p:spPr bwMode="auto">
          <a:xfrm>
            <a:off x="3380910" y="2204865"/>
            <a:ext cx="5376333" cy="76944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r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ar-TN" altLang="fr-FR" sz="4400" b="1" dirty="0">
                <a:solidFill>
                  <a:schemeClr val="tx2"/>
                </a:solidFill>
                <a:latin typeface="Traditional Arabic" pitchFamily="18" charset="-78"/>
                <a:ea typeface="Verdana" panose="020B0604030504040204" pitchFamily="34" charset="0"/>
                <a:cs typeface="Traditional Arabic" pitchFamily="18" charset="-78"/>
              </a:rPr>
              <a:t>شكرا على حسن المتابعة</a:t>
            </a:r>
            <a:endParaRPr lang="fr-FR" altLang="fr-FR" sz="4400" b="1" dirty="0">
              <a:solidFill>
                <a:schemeClr val="tx2"/>
              </a:solidFill>
              <a:latin typeface="Traditional Arabic" pitchFamily="18" charset="-78"/>
              <a:ea typeface="Verdana" panose="020B0604030504040204" pitchFamily="34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84341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e 70"/>
          <p:cNvGrpSpPr/>
          <p:nvPr/>
        </p:nvGrpSpPr>
        <p:grpSpPr>
          <a:xfrm>
            <a:off x="394293" y="1608087"/>
            <a:ext cx="10563076" cy="3165813"/>
            <a:chOff x="890110" y="1053307"/>
            <a:chExt cx="10171947" cy="3310685"/>
          </a:xfrm>
        </p:grpSpPr>
        <p:grpSp>
          <p:nvGrpSpPr>
            <p:cNvPr id="5" name="Group 94">
              <a:extLst>
                <a:ext uri="{FF2B5EF4-FFF2-40B4-BE49-F238E27FC236}">
                  <a16:creationId xmlns:a16="http://schemas.microsoft.com/office/drawing/2014/main" id="{3D5EA7DC-888B-46FE-A11A-A1733362B6B5}"/>
                </a:ext>
              </a:extLst>
            </p:cNvPr>
            <p:cNvGrpSpPr/>
            <p:nvPr/>
          </p:nvGrpSpPr>
          <p:grpSpPr>
            <a:xfrm>
              <a:off x="9747689" y="1053307"/>
              <a:ext cx="1265673" cy="1068536"/>
              <a:chOff x="528086" y="1271992"/>
              <a:chExt cx="1783169" cy="1347383"/>
            </a:xfrm>
          </p:grpSpPr>
          <p:sp>
            <p:nvSpPr>
              <p:cNvPr id="6" name="Freeform 45">
                <a:extLst>
                  <a:ext uri="{FF2B5EF4-FFF2-40B4-BE49-F238E27FC236}">
                    <a16:creationId xmlns:a16="http://schemas.microsoft.com/office/drawing/2014/main" id="{B4130AD3-B382-4960-9E0F-DAFAEE6112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086" y="1271992"/>
                <a:ext cx="1589734" cy="1347382"/>
              </a:xfrm>
              <a:custGeom>
                <a:avLst/>
                <a:gdLst>
                  <a:gd name="T0" fmla="*/ 2708 w 2793"/>
                  <a:gd name="T1" fmla="*/ 401 h 2371"/>
                  <a:gd name="T2" fmla="*/ 2666 w 2793"/>
                  <a:gd name="T3" fmla="*/ 361 h 2371"/>
                  <a:gd name="T4" fmla="*/ 1376 w 2793"/>
                  <a:gd name="T5" fmla="*/ 361 h 2371"/>
                  <a:gd name="T6" fmla="*/ 1000 w 2793"/>
                  <a:gd name="T7" fmla="*/ 12 h 2371"/>
                  <a:gd name="T8" fmla="*/ 971 w 2793"/>
                  <a:gd name="T9" fmla="*/ 0 h 2371"/>
                  <a:gd name="T10" fmla="*/ 380 w 2793"/>
                  <a:gd name="T11" fmla="*/ 0 h 2371"/>
                  <a:gd name="T12" fmla="*/ 349 w 2793"/>
                  <a:gd name="T13" fmla="*/ 14 h 2371"/>
                  <a:gd name="T14" fmla="*/ 12 w 2793"/>
                  <a:gd name="T15" fmla="*/ 374 h 2371"/>
                  <a:gd name="T16" fmla="*/ 0 w 2793"/>
                  <a:gd name="T17" fmla="*/ 405 h 2371"/>
                  <a:gd name="T18" fmla="*/ 85 w 2793"/>
                  <a:gd name="T19" fmla="*/ 2330 h 2371"/>
                  <a:gd name="T20" fmla="*/ 127 w 2793"/>
                  <a:gd name="T21" fmla="*/ 2371 h 2371"/>
                  <a:gd name="T22" fmla="*/ 2750 w 2793"/>
                  <a:gd name="T23" fmla="*/ 2371 h 2371"/>
                  <a:gd name="T24" fmla="*/ 2781 w 2793"/>
                  <a:gd name="T25" fmla="*/ 2358 h 2371"/>
                  <a:gd name="T26" fmla="*/ 2793 w 2793"/>
                  <a:gd name="T27" fmla="*/ 2327 h 2371"/>
                  <a:gd name="T28" fmla="*/ 2708 w 2793"/>
                  <a:gd name="T29" fmla="*/ 401 h 2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793" h="2371">
                    <a:moveTo>
                      <a:pt x="2708" y="401"/>
                    </a:moveTo>
                    <a:cubicBezTo>
                      <a:pt x="2707" y="379"/>
                      <a:pt x="2688" y="361"/>
                      <a:pt x="2666" y="361"/>
                    </a:cubicBezTo>
                    <a:lnTo>
                      <a:pt x="1376" y="361"/>
                    </a:lnTo>
                    <a:lnTo>
                      <a:pt x="1000" y="12"/>
                    </a:lnTo>
                    <a:cubicBezTo>
                      <a:pt x="992" y="4"/>
                      <a:pt x="982" y="0"/>
                      <a:pt x="971" y="0"/>
                    </a:cubicBezTo>
                    <a:lnTo>
                      <a:pt x="380" y="0"/>
                    </a:lnTo>
                    <a:cubicBezTo>
                      <a:pt x="369" y="0"/>
                      <a:pt x="357" y="5"/>
                      <a:pt x="349" y="14"/>
                    </a:cubicBezTo>
                    <a:lnTo>
                      <a:pt x="12" y="374"/>
                    </a:lnTo>
                    <a:cubicBezTo>
                      <a:pt x="4" y="382"/>
                      <a:pt x="0" y="393"/>
                      <a:pt x="0" y="405"/>
                    </a:cubicBezTo>
                    <a:lnTo>
                      <a:pt x="85" y="2330"/>
                    </a:lnTo>
                    <a:cubicBezTo>
                      <a:pt x="86" y="2353"/>
                      <a:pt x="104" y="2371"/>
                      <a:pt x="127" y="2371"/>
                    </a:cubicBezTo>
                    <a:lnTo>
                      <a:pt x="2750" y="2371"/>
                    </a:lnTo>
                    <a:cubicBezTo>
                      <a:pt x="2762" y="2371"/>
                      <a:pt x="2773" y="2366"/>
                      <a:pt x="2781" y="2358"/>
                    </a:cubicBezTo>
                    <a:cubicBezTo>
                      <a:pt x="2789" y="2349"/>
                      <a:pt x="2793" y="2338"/>
                      <a:pt x="2793" y="2327"/>
                    </a:cubicBezTo>
                    <a:lnTo>
                      <a:pt x="2708" y="401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sp>
            <p:nvSpPr>
              <p:cNvPr id="7" name="Freeform 46">
                <a:extLst>
                  <a:ext uri="{FF2B5EF4-FFF2-40B4-BE49-F238E27FC236}">
                    <a16:creationId xmlns:a16="http://schemas.microsoft.com/office/drawing/2014/main" id="{06D608DC-06B1-440B-8D34-77C85A0C14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1448" y="1667758"/>
                <a:ext cx="1476339" cy="918266"/>
              </a:xfrm>
              <a:custGeom>
                <a:avLst/>
                <a:gdLst>
                  <a:gd name="T0" fmla="*/ 2500 w 2593"/>
                  <a:gd name="T1" fmla="*/ 1 h 1614"/>
                  <a:gd name="T2" fmla="*/ 42 w 2593"/>
                  <a:gd name="T3" fmla="*/ 83 h 1614"/>
                  <a:gd name="T4" fmla="*/ 1 w 2593"/>
                  <a:gd name="T5" fmla="*/ 126 h 1614"/>
                  <a:gd name="T6" fmla="*/ 49 w 2593"/>
                  <a:gd name="T7" fmla="*/ 1572 h 1614"/>
                  <a:gd name="T8" fmla="*/ 92 w 2593"/>
                  <a:gd name="T9" fmla="*/ 1613 h 1614"/>
                  <a:gd name="T10" fmla="*/ 2551 w 2593"/>
                  <a:gd name="T11" fmla="*/ 1531 h 1614"/>
                  <a:gd name="T12" fmla="*/ 2592 w 2593"/>
                  <a:gd name="T13" fmla="*/ 1488 h 1614"/>
                  <a:gd name="T14" fmla="*/ 2544 w 2593"/>
                  <a:gd name="T15" fmla="*/ 42 h 1614"/>
                  <a:gd name="T16" fmla="*/ 2500 w 2593"/>
                  <a:gd name="T17" fmla="*/ 1 h 1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93" h="1614">
                    <a:moveTo>
                      <a:pt x="2500" y="1"/>
                    </a:moveTo>
                    <a:lnTo>
                      <a:pt x="42" y="83"/>
                    </a:lnTo>
                    <a:cubicBezTo>
                      <a:pt x="18" y="83"/>
                      <a:pt x="0" y="103"/>
                      <a:pt x="1" y="126"/>
                    </a:cubicBezTo>
                    <a:lnTo>
                      <a:pt x="49" y="1572"/>
                    </a:lnTo>
                    <a:cubicBezTo>
                      <a:pt x="50" y="1596"/>
                      <a:pt x="69" y="1614"/>
                      <a:pt x="92" y="1613"/>
                    </a:cubicBezTo>
                    <a:lnTo>
                      <a:pt x="2551" y="1531"/>
                    </a:lnTo>
                    <a:cubicBezTo>
                      <a:pt x="2574" y="1531"/>
                      <a:pt x="2593" y="1511"/>
                      <a:pt x="2592" y="1488"/>
                    </a:cubicBezTo>
                    <a:lnTo>
                      <a:pt x="2544" y="42"/>
                    </a:lnTo>
                    <a:cubicBezTo>
                      <a:pt x="2543" y="19"/>
                      <a:pt x="2524" y="0"/>
                      <a:pt x="2500" y="1"/>
                    </a:cubicBez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sp>
            <p:nvSpPr>
              <p:cNvPr id="8" name="Freeform 47">
                <a:extLst>
                  <a:ext uri="{FF2B5EF4-FFF2-40B4-BE49-F238E27FC236}">
                    <a16:creationId xmlns:a16="http://schemas.microsoft.com/office/drawing/2014/main" id="{15741EAC-8C98-4E92-9C44-3FF60A3A6A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2585" y="1558812"/>
                <a:ext cx="1462999" cy="893808"/>
              </a:xfrm>
              <a:custGeom>
                <a:avLst/>
                <a:gdLst>
                  <a:gd name="T0" fmla="*/ 2525 w 2567"/>
                  <a:gd name="T1" fmla="*/ 37 h 1569"/>
                  <a:gd name="T2" fmla="*/ 65 w 2567"/>
                  <a:gd name="T3" fmla="*/ 0 h 1569"/>
                  <a:gd name="T4" fmla="*/ 22 w 2567"/>
                  <a:gd name="T5" fmla="*/ 42 h 1569"/>
                  <a:gd name="T6" fmla="*/ 0 w 2567"/>
                  <a:gd name="T7" fmla="*/ 1488 h 1569"/>
                  <a:gd name="T8" fmla="*/ 42 w 2567"/>
                  <a:gd name="T9" fmla="*/ 1531 h 1569"/>
                  <a:gd name="T10" fmla="*/ 2502 w 2567"/>
                  <a:gd name="T11" fmla="*/ 1568 h 1569"/>
                  <a:gd name="T12" fmla="*/ 2544 w 2567"/>
                  <a:gd name="T13" fmla="*/ 1527 h 1569"/>
                  <a:gd name="T14" fmla="*/ 2566 w 2567"/>
                  <a:gd name="T15" fmla="*/ 80 h 1569"/>
                  <a:gd name="T16" fmla="*/ 2525 w 2567"/>
                  <a:gd name="T17" fmla="*/ 37 h 1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67" h="1569">
                    <a:moveTo>
                      <a:pt x="2525" y="37"/>
                    </a:moveTo>
                    <a:lnTo>
                      <a:pt x="65" y="0"/>
                    </a:lnTo>
                    <a:cubicBezTo>
                      <a:pt x="42" y="0"/>
                      <a:pt x="22" y="18"/>
                      <a:pt x="22" y="42"/>
                    </a:cubicBezTo>
                    <a:lnTo>
                      <a:pt x="0" y="1488"/>
                    </a:lnTo>
                    <a:cubicBezTo>
                      <a:pt x="0" y="1512"/>
                      <a:pt x="18" y="1531"/>
                      <a:pt x="42" y="1531"/>
                    </a:cubicBezTo>
                    <a:lnTo>
                      <a:pt x="2502" y="1568"/>
                    </a:lnTo>
                    <a:cubicBezTo>
                      <a:pt x="2525" y="1569"/>
                      <a:pt x="2544" y="1550"/>
                      <a:pt x="2544" y="1527"/>
                    </a:cubicBezTo>
                    <a:lnTo>
                      <a:pt x="2566" y="80"/>
                    </a:lnTo>
                    <a:cubicBezTo>
                      <a:pt x="2567" y="57"/>
                      <a:pt x="2548" y="38"/>
                      <a:pt x="2525" y="37"/>
                    </a:cubicBez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sp>
            <p:nvSpPr>
              <p:cNvPr id="9" name="Freeform 48">
                <a:extLst>
                  <a:ext uri="{FF2B5EF4-FFF2-40B4-BE49-F238E27FC236}">
                    <a16:creationId xmlns:a16="http://schemas.microsoft.com/office/drawing/2014/main" id="{A99D4752-C7DA-4080-B259-74D1BE54D4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5916" y="1458758"/>
                <a:ext cx="1540819" cy="1036105"/>
              </a:xfrm>
              <a:custGeom>
                <a:avLst/>
                <a:gdLst>
                  <a:gd name="T0" fmla="*/ 2666 w 2705"/>
                  <a:gd name="T1" fmla="*/ 298 h 1821"/>
                  <a:gd name="T2" fmla="*/ 223 w 2705"/>
                  <a:gd name="T3" fmla="*/ 3 h 1821"/>
                  <a:gd name="T4" fmla="*/ 176 w 2705"/>
                  <a:gd name="T5" fmla="*/ 40 h 1821"/>
                  <a:gd name="T6" fmla="*/ 3 w 2705"/>
                  <a:gd name="T7" fmla="*/ 1476 h 1821"/>
                  <a:gd name="T8" fmla="*/ 40 w 2705"/>
                  <a:gd name="T9" fmla="*/ 1523 h 1821"/>
                  <a:gd name="T10" fmla="*/ 2482 w 2705"/>
                  <a:gd name="T11" fmla="*/ 1818 h 1821"/>
                  <a:gd name="T12" fmla="*/ 2529 w 2705"/>
                  <a:gd name="T13" fmla="*/ 1781 h 1821"/>
                  <a:gd name="T14" fmla="*/ 2702 w 2705"/>
                  <a:gd name="T15" fmla="*/ 345 h 1821"/>
                  <a:gd name="T16" fmla="*/ 2666 w 2705"/>
                  <a:gd name="T17" fmla="*/ 298 h 1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05" h="1821">
                    <a:moveTo>
                      <a:pt x="2666" y="298"/>
                    </a:moveTo>
                    <a:lnTo>
                      <a:pt x="223" y="3"/>
                    </a:lnTo>
                    <a:cubicBezTo>
                      <a:pt x="200" y="0"/>
                      <a:pt x="179" y="17"/>
                      <a:pt x="176" y="40"/>
                    </a:cubicBezTo>
                    <a:lnTo>
                      <a:pt x="3" y="1476"/>
                    </a:lnTo>
                    <a:cubicBezTo>
                      <a:pt x="0" y="1499"/>
                      <a:pt x="16" y="1520"/>
                      <a:pt x="40" y="1523"/>
                    </a:cubicBezTo>
                    <a:lnTo>
                      <a:pt x="2482" y="1818"/>
                    </a:lnTo>
                    <a:cubicBezTo>
                      <a:pt x="2505" y="1821"/>
                      <a:pt x="2526" y="1804"/>
                      <a:pt x="2529" y="1781"/>
                    </a:cubicBezTo>
                    <a:lnTo>
                      <a:pt x="2702" y="345"/>
                    </a:lnTo>
                    <a:cubicBezTo>
                      <a:pt x="2705" y="322"/>
                      <a:pt x="2689" y="301"/>
                      <a:pt x="2666" y="29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sp>
            <p:nvSpPr>
              <p:cNvPr id="10" name="Freeform 49">
                <a:extLst>
                  <a:ext uri="{FF2B5EF4-FFF2-40B4-BE49-F238E27FC236}">
                    <a16:creationId xmlns:a16="http://schemas.microsoft.com/office/drawing/2014/main" id="{C8F53FFD-2C0A-4568-ABB0-659801948E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7001" y="1389833"/>
                <a:ext cx="1734254" cy="1229542"/>
              </a:xfrm>
              <a:custGeom>
                <a:avLst/>
                <a:gdLst>
                  <a:gd name="T0" fmla="*/ 3037 w 3049"/>
                  <a:gd name="T1" fmla="*/ 15 h 2162"/>
                  <a:gd name="T2" fmla="*/ 3005 w 3049"/>
                  <a:gd name="T3" fmla="*/ 0 h 2162"/>
                  <a:gd name="T4" fmla="*/ 1699 w 3049"/>
                  <a:gd name="T5" fmla="*/ 0 h 2162"/>
                  <a:gd name="T6" fmla="*/ 1670 w 3049"/>
                  <a:gd name="T7" fmla="*/ 11 h 2162"/>
                  <a:gd name="T8" fmla="*/ 1294 w 3049"/>
                  <a:gd name="T9" fmla="*/ 360 h 2162"/>
                  <a:gd name="T10" fmla="*/ 382 w 3049"/>
                  <a:gd name="T11" fmla="*/ 360 h 2162"/>
                  <a:gd name="T12" fmla="*/ 340 w 3049"/>
                  <a:gd name="T13" fmla="*/ 394 h 2162"/>
                  <a:gd name="T14" fmla="*/ 3 w 3049"/>
                  <a:gd name="T15" fmla="*/ 2111 h 2162"/>
                  <a:gd name="T16" fmla="*/ 11 w 3049"/>
                  <a:gd name="T17" fmla="*/ 2146 h 2162"/>
                  <a:gd name="T18" fmla="*/ 44 w 3049"/>
                  <a:gd name="T19" fmla="*/ 2162 h 2162"/>
                  <a:gd name="T20" fmla="*/ 2667 w 3049"/>
                  <a:gd name="T21" fmla="*/ 2162 h 2162"/>
                  <a:gd name="T22" fmla="*/ 2709 w 3049"/>
                  <a:gd name="T23" fmla="*/ 2126 h 2162"/>
                  <a:gd name="T24" fmla="*/ 3047 w 3049"/>
                  <a:gd name="T25" fmla="*/ 49 h 2162"/>
                  <a:gd name="T26" fmla="*/ 3037 w 3049"/>
                  <a:gd name="T27" fmla="*/ 15 h 2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049" h="2162">
                    <a:moveTo>
                      <a:pt x="3037" y="15"/>
                    </a:moveTo>
                    <a:cubicBezTo>
                      <a:pt x="3029" y="5"/>
                      <a:pt x="3017" y="0"/>
                      <a:pt x="3005" y="0"/>
                    </a:cubicBezTo>
                    <a:lnTo>
                      <a:pt x="1699" y="0"/>
                    </a:lnTo>
                    <a:cubicBezTo>
                      <a:pt x="1688" y="0"/>
                      <a:pt x="1678" y="4"/>
                      <a:pt x="1670" y="11"/>
                    </a:cubicBezTo>
                    <a:lnTo>
                      <a:pt x="1294" y="360"/>
                    </a:lnTo>
                    <a:lnTo>
                      <a:pt x="382" y="360"/>
                    </a:lnTo>
                    <a:cubicBezTo>
                      <a:pt x="362" y="360"/>
                      <a:pt x="344" y="375"/>
                      <a:pt x="340" y="394"/>
                    </a:cubicBezTo>
                    <a:lnTo>
                      <a:pt x="3" y="2111"/>
                    </a:lnTo>
                    <a:cubicBezTo>
                      <a:pt x="0" y="2124"/>
                      <a:pt x="3" y="2137"/>
                      <a:pt x="11" y="2146"/>
                    </a:cubicBezTo>
                    <a:cubicBezTo>
                      <a:pt x="19" y="2156"/>
                      <a:pt x="31" y="2162"/>
                      <a:pt x="44" y="2162"/>
                    </a:cubicBezTo>
                    <a:lnTo>
                      <a:pt x="2667" y="2162"/>
                    </a:lnTo>
                    <a:cubicBezTo>
                      <a:pt x="2688" y="2162"/>
                      <a:pt x="2706" y="2147"/>
                      <a:pt x="2709" y="2126"/>
                    </a:cubicBezTo>
                    <a:lnTo>
                      <a:pt x="3047" y="49"/>
                    </a:lnTo>
                    <a:cubicBezTo>
                      <a:pt x="3049" y="37"/>
                      <a:pt x="3045" y="24"/>
                      <a:pt x="3037" y="1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5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.I</a:t>
                </a:r>
              </a:p>
            </p:txBody>
          </p:sp>
          <p:sp>
            <p:nvSpPr>
              <p:cNvPr id="11" name="Freeform 50">
                <a:extLst>
                  <a:ext uri="{FF2B5EF4-FFF2-40B4-BE49-F238E27FC236}">
                    <a16:creationId xmlns:a16="http://schemas.microsoft.com/office/drawing/2014/main" id="{83A7923B-BEC7-4864-A497-844B0BA550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7001" y="2256960"/>
                <a:ext cx="1596403" cy="362415"/>
              </a:xfrm>
              <a:custGeom>
                <a:avLst/>
                <a:gdLst>
                  <a:gd name="T0" fmla="*/ 11 w 2807"/>
                  <a:gd name="T1" fmla="*/ 623 h 639"/>
                  <a:gd name="T2" fmla="*/ 44 w 2807"/>
                  <a:gd name="T3" fmla="*/ 639 h 639"/>
                  <a:gd name="T4" fmla="*/ 2667 w 2807"/>
                  <a:gd name="T5" fmla="*/ 639 h 639"/>
                  <a:gd name="T6" fmla="*/ 2709 w 2807"/>
                  <a:gd name="T7" fmla="*/ 603 h 639"/>
                  <a:gd name="T8" fmla="*/ 2807 w 2807"/>
                  <a:gd name="T9" fmla="*/ 0 h 639"/>
                  <a:gd name="T10" fmla="*/ 3 w 2807"/>
                  <a:gd name="T11" fmla="*/ 588 h 639"/>
                  <a:gd name="T12" fmla="*/ 11 w 2807"/>
                  <a:gd name="T13" fmla="*/ 623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07" h="639">
                    <a:moveTo>
                      <a:pt x="11" y="623"/>
                    </a:moveTo>
                    <a:cubicBezTo>
                      <a:pt x="19" y="633"/>
                      <a:pt x="31" y="639"/>
                      <a:pt x="44" y="639"/>
                    </a:cubicBezTo>
                    <a:lnTo>
                      <a:pt x="2667" y="639"/>
                    </a:lnTo>
                    <a:cubicBezTo>
                      <a:pt x="2688" y="639"/>
                      <a:pt x="2706" y="624"/>
                      <a:pt x="2709" y="603"/>
                    </a:cubicBezTo>
                    <a:lnTo>
                      <a:pt x="2807" y="0"/>
                    </a:lnTo>
                    <a:lnTo>
                      <a:pt x="3" y="588"/>
                    </a:lnTo>
                    <a:cubicBezTo>
                      <a:pt x="0" y="601"/>
                      <a:pt x="3" y="614"/>
                      <a:pt x="11" y="623"/>
                    </a:cubicBezTo>
                    <a:close/>
                  </a:path>
                </a:pathLst>
              </a:custGeom>
              <a:solidFill>
                <a:schemeClr val="tx1">
                  <a:alpha val="2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</p:grpSp>
        <p:sp>
          <p:nvSpPr>
            <p:cNvPr id="20" name="TextBox 64">
              <a:extLst>
                <a:ext uri="{FF2B5EF4-FFF2-40B4-BE49-F238E27FC236}">
                  <a16:creationId xmlns:a16="http://schemas.microsoft.com/office/drawing/2014/main" id="{0B8D87D1-196D-47B5-A4EF-A4237A650AD9}"/>
                </a:ext>
              </a:extLst>
            </p:cNvPr>
            <p:cNvSpPr txBox="1"/>
            <p:nvPr/>
          </p:nvSpPr>
          <p:spPr>
            <a:xfrm>
              <a:off x="920324" y="1331806"/>
              <a:ext cx="8690067" cy="646331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 defTabSz="457200" rtl="1">
                <a:defRPr/>
              </a:pPr>
              <a:r>
                <a:rPr lang="ar-TN" sz="3600" b="1" cap="all" dirty="0">
                  <a:solidFill>
                    <a:srgbClr val="1D9A78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خطة العمل الوطنية الرابعة لشراكة الحكومة المفتوحة : المحتوى</a:t>
              </a:r>
              <a:endParaRPr lang="fr-FR" altLang="fr-FR" sz="3600" b="1" cap="all" dirty="0">
                <a:solidFill>
                  <a:srgbClr val="1D9A78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AEA6295-20ED-49AB-8996-834CE5513AAF}"/>
                </a:ext>
              </a:extLst>
            </p:cNvPr>
            <p:cNvSpPr/>
            <p:nvPr/>
          </p:nvSpPr>
          <p:spPr>
            <a:xfrm>
              <a:off x="10002238" y="1226098"/>
              <a:ext cx="791293" cy="830997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sp>
          <p:nvSpPr>
            <p:cNvPr id="31" name="Freeform 48">
              <a:extLst>
                <a:ext uri="{FF2B5EF4-FFF2-40B4-BE49-F238E27FC236}">
                  <a16:creationId xmlns:a16="http://schemas.microsoft.com/office/drawing/2014/main" id="{B1BBF252-ED35-4790-8889-14DFC424E19D}"/>
                </a:ext>
              </a:extLst>
            </p:cNvPr>
            <p:cNvSpPr>
              <a:spLocks/>
            </p:cNvSpPr>
            <p:nvPr/>
          </p:nvSpPr>
          <p:spPr bwMode="auto">
            <a:xfrm>
              <a:off x="9784952" y="3505570"/>
              <a:ext cx="1061956" cy="792656"/>
            </a:xfrm>
            <a:custGeom>
              <a:avLst/>
              <a:gdLst>
                <a:gd name="T0" fmla="*/ 2666 w 2705"/>
                <a:gd name="T1" fmla="*/ 298 h 1821"/>
                <a:gd name="T2" fmla="*/ 223 w 2705"/>
                <a:gd name="T3" fmla="*/ 3 h 1821"/>
                <a:gd name="T4" fmla="*/ 176 w 2705"/>
                <a:gd name="T5" fmla="*/ 40 h 1821"/>
                <a:gd name="T6" fmla="*/ 3 w 2705"/>
                <a:gd name="T7" fmla="*/ 1476 h 1821"/>
                <a:gd name="T8" fmla="*/ 40 w 2705"/>
                <a:gd name="T9" fmla="*/ 1523 h 1821"/>
                <a:gd name="T10" fmla="*/ 2482 w 2705"/>
                <a:gd name="T11" fmla="*/ 1818 h 1821"/>
                <a:gd name="T12" fmla="*/ 2529 w 2705"/>
                <a:gd name="T13" fmla="*/ 1781 h 1821"/>
                <a:gd name="T14" fmla="*/ 2702 w 2705"/>
                <a:gd name="T15" fmla="*/ 345 h 1821"/>
                <a:gd name="T16" fmla="*/ 2666 w 2705"/>
                <a:gd name="T17" fmla="*/ 298 h 1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05" h="1821">
                  <a:moveTo>
                    <a:pt x="2666" y="298"/>
                  </a:moveTo>
                  <a:lnTo>
                    <a:pt x="223" y="3"/>
                  </a:lnTo>
                  <a:cubicBezTo>
                    <a:pt x="200" y="0"/>
                    <a:pt x="179" y="17"/>
                    <a:pt x="176" y="40"/>
                  </a:cubicBezTo>
                  <a:lnTo>
                    <a:pt x="3" y="1476"/>
                  </a:lnTo>
                  <a:cubicBezTo>
                    <a:pt x="0" y="1499"/>
                    <a:pt x="16" y="1520"/>
                    <a:pt x="40" y="1523"/>
                  </a:cubicBezTo>
                  <a:lnTo>
                    <a:pt x="2482" y="1818"/>
                  </a:lnTo>
                  <a:cubicBezTo>
                    <a:pt x="2505" y="1821"/>
                    <a:pt x="2526" y="1804"/>
                    <a:pt x="2529" y="1781"/>
                  </a:cubicBezTo>
                  <a:lnTo>
                    <a:pt x="2702" y="345"/>
                  </a:lnTo>
                  <a:cubicBezTo>
                    <a:pt x="2705" y="322"/>
                    <a:pt x="2689" y="301"/>
                    <a:pt x="2666" y="29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</p:txBody>
        </p:sp>
        <p:grpSp>
          <p:nvGrpSpPr>
            <p:cNvPr id="49" name="Group 92">
              <a:extLst>
                <a:ext uri="{FF2B5EF4-FFF2-40B4-BE49-F238E27FC236}">
                  <a16:creationId xmlns:a16="http://schemas.microsoft.com/office/drawing/2014/main" id="{22D1ED9C-95E1-4B24-BE4C-70BFF37A83DA}"/>
                </a:ext>
              </a:extLst>
            </p:cNvPr>
            <p:cNvGrpSpPr/>
            <p:nvPr/>
          </p:nvGrpSpPr>
          <p:grpSpPr>
            <a:xfrm>
              <a:off x="9737772" y="3223014"/>
              <a:ext cx="1324285" cy="1140978"/>
              <a:chOff x="419630" y="2709008"/>
              <a:chExt cx="1794749" cy="1353829"/>
            </a:xfrm>
          </p:grpSpPr>
          <p:sp>
            <p:nvSpPr>
              <p:cNvPr id="50" name="Freeform 45">
                <a:extLst>
                  <a:ext uri="{FF2B5EF4-FFF2-40B4-BE49-F238E27FC236}">
                    <a16:creationId xmlns:a16="http://schemas.microsoft.com/office/drawing/2014/main" id="{F761A43A-664C-4D5B-8BFE-77DA78B3A0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630" y="2709008"/>
                <a:ext cx="1589734" cy="1347379"/>
              </a:xfrm>
              <a:custGeom>
                <a:avLst/>
                <a:gdLst>
                  <a:gd name="T0" fmla="*/ 2708 w 2793"/>
                  <a:gd name="T1" fmla="*/ 401 h 2371"/>
                  <a:gd name="T2" fmla="*/ 2666 w 2793"/>
                  <a:gd name="T3" fmla="*/ 361 h 2371"/>
                  <a:gd name="T4" fmla="*/ 1376 w 2793"/>
                  <a:gd name="T5" fmla="*/ 361 h 2371"/>
                  <a:gd name="T6" fmla="*/ 1000 w 2793"/>
                  <a:gd name="T7" fmla="*/ 12 h 2371"/>
                  <a:gd name="T8" fmla="*/ 971 w 2793"/>
                  <a:gd name="T9" fmla="*/ 0 h 2371"/>
                  <a:gd name="T10" fmla="*/ 380 w 2793"/>
                  <a:gd name="T11" fmla="*/ 0 h 2371"/>
                  <a:gd name="T12" fmla="*/ 349 w 2793"/>
                  <a:gd name="T13" fmla="*/ 14 h 2371"/>
                  <a:gd name="T14" fmla="*/ 12 w 2793"/>
                  <a:gd name="T15" fmla="*/ 374 h 2371"/>
                  <a:gd name="T16" fmla="*/ 0 w 2793"/>
                  <a:gd name="T17" fmla="*/ 405 h 2371"/>
                  <a:gd name="T18" fmla="*/ 85 w 2793"/>
                  <a:gd name="T19" fmla="*/ 2330 h 2371"/>
                  <a:gd name="T20" fmla="*/ 127 w 2793"/>
                  <a:gd name="T21" fmla="*/ 2371 h 2371"/>
                  <a:gd name="T22" fmla="*/ 2750 w 2793"/>
                  <a:gd name="T23" fmla="*/ 2371 h 2371"/>
                  <a:gd name="T24" fmla="*/ 2781 w 2793"/>
                  <a:gd name="T25" fmla="*/ 2358 h 2371"/>
                  <a:gd name="T26" fmla="*/ 2793 w 2793"/>
                  <a:gd name="T27" fmla="*/ 2327 h 2371"/>
                  <a:gd name="T28" fmla="*/ 2708 w 2793"/>
                  <a:gd name="T29" fmla="*/ 401 h 2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793" h="2371">
                    <a:moveTo>
                      <a:pt x="2708" y="401"/>
                    </a:moveTo>
                    <a:cubicBezTo>
                      <a:pt x="2707" y="379"/>
                      <a:pt x="2688" y="361"/>
                      <a:pt x="2666" y="361"/>
                    </a:cubicBezTo>
                    <a:lnTo>
                      <a:pt x="1376" y="361"/>
                    </a:lnTo>
                    <a:lnTo>
                      <a:pt x="1000" y="12"/>
                    </a:lnTo>
                    <a:cubicBezTo>
                      <a:pt x="992" y="4"/>
                      <a:pt x="982" y="0"/>
                      <a:pt x="971" y="0"/>
                    </a:cubicBezTo>
                    <a:lnTo>
                      <a:pt x="380" y="0"/>
                    </a:lnTo>
                    <a:cubicBezTo>
                      <a:pt x="369" y="0"/>
                      <a:pt x="357" y="5"/>
                      <a:pt x="349" y="14"/>
                    </a:cubicBezTo>
                    <a:lnTo>
                      <a:pt x="12" y="374"/>
                    </a:lnTo>
                    <a:cubicBezTo>
                      <a:pt x="4" y="382"/>
                      <a:pt x="0" y="393"/>
                      <a:pt x="0" y="405"/>
                    </a:cubicBezTo>
                    <a:lnTo>
                      <a:pt x="85" y="2330"/>
                    </a:lnTo>
                    <a:cubicBezTo>
                      <a:pt x="86" y="2353"/>
                      <a:pt x="104" y="2371"/>
                      <a:pt x="127" y="2371"/>
                    </a:cubicBezTo>
                    <a:lnTo>
                      <a:pt x="2750" y="2371"/>
                    </a:lnTo>
                    <a:cubicBezTo>
                      <a:pt x="2762" y="2371"/>
                      <a:pt x="2773" y="2366"/>
                      <a:pt x="2781" y="2358"/>
                    </a:cubicBezTo>
                    <a:cubicBezTo>
                      <a:pt x="2789" y="2349"/>
                      <a:pt x="2793" y="2338"/>
                      <a:pt x="2793" y="2327"/>
                    </a:cubicBezTo>
                    <a:lnTo>
                      <a:pt x="2708" y="401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sp>
            <p:nvSpPr>
              <p:cNvPr id="51" name="Freeform 46">
                <a:extLst>
                  <a:ext uri="{FF2B5EF4-FFF2-40B4-BE49-F238E27FC236}">
                    <a16:creationId xmlns:a16="http://schemas.microsoft.com/office/drawing/2014/main" id="{20EADCAA-7D7D-4F31-8338-C13EA4AF16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155" y="2796496"/>
                <a:ext cx="1476339" cy="918266"/>
              </a:xfrm>
              <a:custGeom>
                <a:avLst/>
                <a:gdLst>
                  <a:gd name="T0" fmla="*/ 2500 w 2593"/>
                  <a:gd name="T1" fmla="*/ 1 h 1614"/>
                  <a:gd name="T2" fmla="*/ 42 w 2593"/>
                  <a:gd name="T3" fmla="*/ 83 h 1614"/>
                  <a:gd name="T4" fmla="*/ 1 w 2593"/>
                  <a:gd name="T5" fmla="*/ 126 h 1614"/>
                  <a:gd name="T6" fmla="*/ 49 w 2593"/>
                  <a:gd name="T7" fmla="*/ 1572 h 1614"/>
                  <a:gd name="T8" fmla="*/ 92 w 2593"/>
                  <a:gd name="T9" fmla="*/ 1613 h 1614"/>
                  <a:gd name="T10" fmla="*/ 2551 w 2593"/>
                  <a:gd name="T11" fmla="*/ 1531 h 1614"/>
                  <a:gd name="T12" fmla="*/ 2592 w 2593"/>
                  <a:gd name="T13" fmla="*/ 1488 h 1614"/>
                  <a:gd name="T14" fmla="*/ 2544 w 2593"/>
                  <a:gd name="T15" fmla="*/ 42 h 1614"/>
                  <a:gd name="T16" fmla="*/ 2500 w 2593"/>
                  <a:gd name="T17" fmla="*/ 1 h 1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93" h="1614">
                    <a:moveTo>
                      <a:pt x="2500" y="1"/>
                    </a:moveTo>
                    <a:lnTo>
                      <a:pt x="42" y="83"/>
                    </a:lnTo>
                    <a:cubicBezTo>
                      <a:pt x="18" y="83"/>
                      <a:pt x="0" y="103"/>
                      <a:pt x="1" y="126"/>
                    </a:cubicBezTo>
                    <a:lnTo>
                      <a:pt x="49" y="1572"/>
                    </a:lnTo>
                    <a:cubicBezTo>
                      <a:pt x="50" y="1596"/>
                      <a:pt x="69" y="1614"/>
                      <a:pt x="92" y="1613"/>
                    </a:cubicBezTo>
                    <a:lnTo>
                      <a:pt x="2551" y="1531"/>
                    </a:lnTo>
                    <a:cubicBezTo>
                      <a:pt x="2574" y="1531"/>
                      <a:pt x="2593" y="1511"/>
                      <a:pt x="2592" y="1488"/>
                    </a:cubicBezTo>
                    <a:lnTo>
                      <a:pt x="2544" y="42"/>
                    </a:lnTo>
                    <a:cubicBezTo>
                      <a:pt x="2543" y="19"/>
                      <a:pt x="2524" y="0"/>
                      <a:pt x="2500" y="1"/>
                    </a:cubicBez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sp>
            <p:nvSpPr>
              <p:cNvPr id="52" name="Freeform 47">
                <a:extLst>
                  <a:ext uri="{FF2B5EF4-FFF2-40B4-BE49-F238E27FC236}">
                    <a16:creationId xmlns:a16="http://schemas.microsoft.com/office/drawing/2014/main" id="{E70DBE14-058D-4AD2-AB48-104F090209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193" y="2804964"/>
                <a:ext cx="1462998" cy="893808"/>
              </a:xfrm>
              <a:custGeom>
                <a:avLst/>
                <a:gdLst>
                  <a:gd name="T0" fmla="*/ 2525 w 2567"/>
                  <a:gd name="T1" fmla="*/ 37 h 1569"/>
                  <a:gd name="T2" fmla="*/ 65 w 2567"/>
                  <a:gd name="T3" fmla="*/ 0 h 1569"/>
                  <a:gd name="T4" fmla="*/ 22 w 2567"/>
                  <a:gd name="T5" fmla="*/ 42 h 1569"/>
                  <a:gd name="T6" fmla="*/ 0 w 2567"/>
                  <a:gd name="T7" fmla="*/ 1488 h 1569"/>
                  <a:gd name="T8" fmla="*/ 42 w 2567"/>
                  <a:gd name="T9" fmla="*/ 1531 h 1569"/>
                  <a:gd name="T10" fmla="*/ 2502 w 2567"/>
                  <a:gd name="T11" fmla="*/ 1568 h 1569"/>
                  <a:gd name="T12" fmla="*/ 2544 w 2567"/>
                  <a:gd name="T13" fmla="*/ 1527 h 1569"/>
                  <a:gd name="T14" fmla="*/ 2566 w 2567"/>
                  <a:gd name="T15" fmla="*/ 80 h 1569"/>
                  <a:gd name="T16" fmla="*/ 2525 w 2567"/>
                  <a:gd name="T17" fmla="*/ 37 h 1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67" h="1569">
                    <a:moveTo>
                      <a:pt x="2525" y="37"/>
                    </a:moveTo>
                    <a:lnTo>
                      <a:pt x="65" y="0"/>
                    </a:lnTo>
                    <a:cubicBezTo>
                      <a:pt x="42" y="0"/>
                      <a:pt x="22" y="18"/>
                      <a:pt x="22" y="42"/>
                    </a:cubicBezTo>
                    <a:lnTo>
                      <a:pt x="0" y="1488"/>
                    </a:lnTo>
                    <a:cubicBezTo>
                      <a:pt x="0" y="1512"/>
                      <a:pt x="18" y="1531"/>
                      <a:pt x="42" y="1531"/>
                    </a:cubicBezTo>
                    <a:lnTo>
                      <a:pt x="2502" y="1568"/>
                    </a:lnTo>
                    <a:cubicBezTo>
                      <a:pt x="2525" y="1569"/>
                      <a:pt x="2544" y="1550"/>
                      <a:pt x="2544" y="1527"/>
                    </a:cubicBezTo>
                    <a:lnTo>
                      <a:pt x="2566" y="80"/>
                    </a:lnTo>
                    <a:cubicBezTo>
                      <a:pt x="2567" y="57"/>
                      <a:pt x="2548" y="38"/>
                      <a:pt x="2525" y="37"/>
                    </a:cubicBez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sp>
            <p:nvSpPr>
              <p:cNvPr id="53" name="Freeform 48">
                <a:extLst>
                  <a:ext uri="{FF2B5EF4-FFF2-40B4-BE49-F238E27FC236}">
                    <a16:creationId xmlns:a16="http://schemas.microsoft.com/office/drawing/2014/main" id="{1C12919D-6905-4BBB-B34F-3E49AC5C24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2480" y="2897150"/>
                <a:ext cx="1540819" cy="1036104"/>
              </a:xfrm>
              <a:custGeom>
                <a:avLst/>
                <a:gdLst>
                  <a:gd name="T0" fmla="*/ 2666 w 2705"/>
                  <a:gd name="T1" fmla="*/ 298 h 1821"/>
                  <a:gd name="T2" fmla="*/ 223 w 2705"/>
                  <a:gd name="T3" fmla="*/ 3 h 1821"/>
                  <a:gd name="T4" fmla="*/ 176 w 2705"/>
                  <a:gd name="T5" fmla="*/ 40 h 1821"/>
                  <a:gd name="T6" fmla="*/ 3 w 2705"/>
                  <a:gd name="T7" fmla="*/ 1476 h 1821"/>
                  <a:gd name="T8" fmla="*/ 40 w 2705"/>
                  <a:gd name="T9" fmla="*/ 1523 h 1821"/>
                  <a:gd name="T10" fmla="*/ 2482 w 2705"/>
                  <a:gd name="T11" fmla="*/ 1818 h 1821"/>
                  <a:gd name="T12" fmla="*/ 2529 w 2705"/>
                  <a:gd name="T13" fmla="*/ 1781 h 1821"/>
                  <a:gd name="T14" fmla="*/ 2702 w 2705"/>
                  <a:gd name="T15" fmla="*/ 345 h 1821"/>
                  <a:gd name="T16" fmla="*/ 2666 w 2705"/>
                  <a:gd name="T17" fmla="*/ 298 h 1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05" h="1821">
                    <a:moveTo>
                      <a:pt x="2666" y="298"/>
                    </a:moveTo>
                    <a:lnTo>
                      <a:pt x="223" y="3"/>
                    </a:lnTo>
                    <a:cubicBezTo>
                      <a:pt x="200" y="0"/>
                      <a:pt x="179" y="17"/>
                      <a:pt x="176" y="40"/>
                    </a:cubicBezTo>
                    <a:lnTo>
                      <a:pt x="3" y="1476"/>
                    </a:lnTo>
                    <a:cubicBezTo>
                      <a:pt x="0" y="1499"/>
                      <a:pt x="16" y="1520"/>
                      <a:pt x="40" y="1523"/>
                    </a:cubicBezTo>
                    <a:lnTo>
                      <a:pt x="2482" y="1818"/>
                    </a:lnTo>
                    <a:cubicBezTo>
                      <a:pt x="2505" y="1821"/>
                      <a:pt x="2526" y="1804"/>
                      <a:pt x="2529" y="1781"/>
                    </a:cubicBezTo>
                    <a:lnTo>
                      <a:pt x="2702" y="345"/>
                    </a:lnTo>
                    <a:cubicBezTo>
                      <a:pt x="2705" y="322"/>
                      <a:pt x="2689" y="301"/>
                      <a:pt x="2666" y="29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sp>
            <p:nvSpPr>
              <p:cNvPr id="54" name="Freeform 49">
                <a:extLst>
                  <a:ext uri="{FF2B5EF4-FFF2-40B4-BE49-F238E27FC236}">
                    <a16:creationId xmlns:a16="http://schemas.microsoft.com/office/drawing/2014/main" id="{3EB8F173-B094-409F-9FC6-80BF5EBB51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125" y="2833298"/>
                <a:ext cx="1734254" cy="1229539"/>
              </a:xfrm>
              <a:custGeom>
                <a:avLst/>
                <a:gdLst>
                  <a:gd name="T0" fmla="*/ 3037 w 3049"/>
                  <a:gd name="T1" fmla="*/ 15 h 2162"/>
                  <a:gd name="T2" fmla="*/ 3005 w 3049"/>
                  <a:gd name="T3" fmla="*/ 0 h 2162"/>
                  <a:gd name="T4" fmla="*/ 1699 w 3049"/>
                  <a:gd name="T5" fmla="*/ 0 h 2162"/>
                  <a:gd name="T6" fmla="*/ 1670 w 3049"/>
                  <a:gd name="T7" fmla="*/ 11 h 2162"/>
                  <a:gd name="T8" fmla="*/ 1294 w 3049"/>
                  <a:gd name="T9" fmla="*/ 360 h 2162"/>
                  <a:gd name="T10" fmla="*/ 382 w 3049"/>
                  <a:gd name="T11" fmla="*/ 360 h 2162"/>
                  <a:gd name="T12" fmla="*/ 340 w 3049"/>
                  <a:gd name="T13" fmla="*/ 394 h 2162"/>
                  <a:gd name="T14" fmla="*/ 3 w 3049"/>
                  <a:gd name="T15" fmla="*/ 2111 h 2162"/>
                  <a:gd name="T16" fmla="*/ 11 w 3049"/>
                  <a:gd name="T17" fmla="*/ 2146 h 2162"/>
                  <a:gd name="T18" fmla="*/ 44 w 3049"/>
                  <a:gd name="T19" fmla="*/ 2162 h 2162"/>
                  <a:gd name="T20" fmla="*/ 2667 w 3049"/>
                  <a:gd name="T21" fmla="*/ 2162 h 2162"/>
                  <a:gd name="T22" fmla="*/ 2709 w 3049"/>
                  <a:gd name="T23" fmla="*/ 2126 h 2162"/>
                  <a:gd name="T24" fmla="*/ 3047 w 3049"/>
                  <a:gd name="T25" fmla="*/ 49 h 2162"/>
                  <a:gd name="T26" fmla="*/ 3037 w 3049"/>
                  <a:gd name="T27" fmla="*/ 15 h 2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049" h="2162">
                    <a:moveTo>
                      <a:pt x="3037" y="15"/>
                    </a:moveTo>
                    <a:cubicBezTo>
                      <a:pt x="3029" y="5"/>
                      <a:pt x="3017" y="0"/>
                      <a:pt x="3005" y="0"/>
                    </a:cubicBezTo>
                    <a:lnTo>
                      <a:pt x="1699" y="0"/>
                    </a:lnTo>
                    <a:cubicBezTo>
                      <a:pt x="1688" y="0"/>
                      <a:pt x="1678" y="4"/>
                      <a:pt x="1670" y="11"/>
                    </a:cubicBezTo>
                    <a:lnTo>
                      <a:pt x="1294" y="360"/>
                    </a:lnTo>
                    <a:lnTo>
                      <a:pt x="382" y="360"/>
                    </a:lnTo>
                    <a:cubicBezTo>
                      <a:pt x="362" y="360"/>
                      <a:pt x="344" y="375"/>
                      <a:pt x="340" y="394"/>
                    </a:cubicBezTo>
                    <a:lnTo>
                      <a:pt x="3" y="2111"/>
                    </a:lnTo>
                    <a:cubicBezTo>
                      <a:pt x="0" y="2124"/>
                      <a:pt x="3" y="2137"/>
                      <a:pt x="11" y="2146"/>
                    </a:cubicBezTo>
                    <a:cubicBezTo>
                      <a:pt x="19" y="2156"/>
                      <a:pt x="31" y="2162"/>
                      <a:pt x="44" y="2162"/>
                    </a:cubicBezTo>
                    <a:lnTo>
                      <a:pt x="2667" y="2162"/>
                    </a:lnTo>
                    <a:cubicBezTo>
                      <a:pt x="2688" y="2162"/>
                      <a:pt x="2706" y="2147"/>
                      <a:pt x="2709" y="2126"/>
                    </a:cubicBezTo>
                    <a:lnTo>
                      <a:pt x="3047" y="49"/>
                    </a:lnTo>
                    <a:cubicBezTo>
                      <a:pt x="3049" y="37"/>
                      <a:pt x="3045" y="24"/>
                      <a:pt x="3037" y="1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  <p:sp>
            <p:nvSpPr>
              <p:cNvPr id="55" name="Freeform 50">
                <a:extLst>
                  <a:ext uri="{FF2B5EF4-FFF2-40B4-BE49-F238E27FC236}">
                    <a16:creationId xmlns:a16="http://schemas.microsoft.com/office/drawing/2014/main" id="{C68A3084-B432-49A5-A511-F5EB72726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749" y="3287201"/>
                <a:ext cx="1596403" cy="362414"/>
              </a:xfrm>
              <a:custGeom>
                <a:avLst/>
                <a:gdLst>
                  <a:gd name="T0" fmla="*/ 11 w 2807"/>
                  <a:gd name="T1" fmla="*/ 623 h 639"/>
                  <a:gd name="T2" fmla="*/ 44 w 2807"/>
                  <a:gd name="T3" fmla="*/ 639 h 639"/>
                  <a:gd name="T4" fmla="*/ 2667 w 2807"/>
                  <a:gd name="T5" fmla="*/ 639 h 639"/>
                  <a:gd name="T6" fmla="*/ 2709 w 2807"/>
                  <a:gd name="T7" fmla="*/ 603 h 639"/>
                  <a:gd name="T8" fmla="*/ 2807 w 2807"/>
                  <a:gd name="T9" fmla="*/ 0 h 639"/>
                  <a:gd name="T10" fmla="*/ 3 w 2807"/>
                  <a:gd name="T11" fmla="*/ 588 h 639"/>
                  <a:gd name="T12" fmla="*/ 11 w 2807"/>
                  <a:gd name="T13" fmla="*/ 623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07" h="639">
                    <a:moveTo>
                      <a:pt x="11" y="623"/>
                    </a:moveTo>
                    <a:cubicBezTo>
                      <a:pt x="19" y="633"/>
                      <a:pt x="31" y="639"/>
                      <a:pt x="44" y="639"/>
                    </a:cubicBezTo>
                    <a:lnTo>
                      <a:pt x="2667" y="639"/>
                    </a:lnTo>
                    <a:cubicBezTo>
                      <a:pt x="2688" y="639"/>
                      <a:pt x="2706" y="624"/>
                      <a:pt x="2709" y="603"/>
                    </a:cubicBezTo>
                    <a:lnTo>
                      <a:pt x="2807" y="0"/>
                    </a:lnTo>
                    <a:lnTo>
                      <a:pt x="3" y="588"/>
                    </a:lnTo>
                    <a:cubicBezTo>
                      <a:pt x="0" y="601"/>
                      <a:pt x="3" y="614"/>
                      <a:pt x="11" y="623"/>
                    </a:cubicBezTo>
                    <a:close/>
                  </a:path>
                </a:pathLst>
              </a:custGeom>
              <a:solidFill>
                <a:schemeClr val="tx1">
                  <a:alpha val="2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</p:grpSp>
        <p:sp>
          <p:nvSpPr>
            <p:cNvPr id="64" name="TextBox 71">
              <a:extLst>
                <a:ext uri="{FF2B5EF4-FFF2-40B4-BE49-F238E27FC236}">
                  <a16:creationId xmlns:a16="http://schemas.microsoft.com/office/drawing/2014/main" id="{299B29DC-1AF5-40B9-9FC9-2C43EDF1FB01}"/>
                </a:ext>
              </a:extLst>
            </p:cNvPr>
            <p:cNvSpPr txBox="1"/>
            <p:nvPr/>
          </p:nvSpPr>
          <p:spPr>
            <a:xfrm>
              <a:off x="890110" y="3318500"/>
              <a:ext cx="8690067" cy="646331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 defTabSz="457200" rtl="1">
                <a:defRPr/>
              </a:pPr>
              <a:r>
                <a:rPr lang="ar-TN" altLang="fr-FR" sz="3600" b="1" cap="all" dirty="0">
                  <a:solidFill>
                    <a:srgbClr val="F19D19">
                      <a:lumMod val="75000"/>
                    </a:srgbClr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نسق </a:t>
              </a:r>
              <a:r>
                <a:rPr lang="ar-TN" sz="3600" b="1" cap="all" dirty="0">
                  <a:solidFill>
                    <a:srgbClr val="F19D19">
                      <a:lumMod val="75000"/>
                    </a:srgbClr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تنفيذ خطة العمل الوطنية الرابعة لشراكة الحكومة المفتوحة</a:t>
              </a:r>
              <a:endParaRPr lang="fr-FR" altLang="fr-FR" sz="3600" b="1" cap="all" dirty="0">
                <a:solidFill>
                  <a:srgbClr val="F19D19">
                    <a:lumMod val="75000"/>
                  </a:srgbClr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94B42234-3865-4AEF-9CC1-AFC5A69D6CC9}"/>
                </a:ext>
              </a:extLst>
            </p:cNvPr>
            <p:cNvSpPr/>
            <p:nvPr/>
          </p:nvSpPr>
          <p:spPr>
            <a:xfrm>
              <a:off x="10028331" y="3364788"/>
              <a:ext cx="677502" cy="830997"/>
            </a:xfrm>
            <a:prstGeom prst="rect">
              <a:avLst/>
            </a:prstGeom>
          </p:spPr>
          <p:txBody>
            <a:bodyPr wrap="none" anchor="b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. II</a:t>
              </a:r>
            </a:p>
          </p:txBody>
        </p:sp>
      </p:grpSp>
      <p:sp>
        <p:nvSpPr>
          <p:cNvPr id="4" name="Espace réservé de la date 2">
            <a:extLst>
              <a:ext uri="{FF2B5EF4-FFF2-40B4-BE49-F238E27FC236}">
                <a16:creationId xmlns:a16="http://schemas.microsoft.com/office/drawing/2014/main" id="{2ED71A0C-C8D6-270E-9D56-11C2DE8D4BBB}"/>
              </a:ext>
            </a:extLst>
          </p:cNvPr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772F2-3FAC-41BE-888D-CE31B944CEC9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03/03/2024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space réservé du numéro de diapositive 3">
            <a:extLst>
              <a:ext uri="{FF2B5EF4-FFF2-40B4-BE49-F238E27FC236}">
                <a16:creationId xmlns:a16="http://schemas.microsoft.com/office/drawing/2014/main" id="{E50B93C3-31A2-4711-0230-995AC478952D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368C6D-CC80-4E1C-9321-4D2358ADCDE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CB86464-F28F-EEEA-7C39-61E7DB7D6F33}"/>
              </a:ext>
            </a:extLst>
          </p:cNvPr>
          <p:cNvSpPr txBox="1"/>
          <p:nvPr/>
        </p:nvSpPr>
        <p:spPr>
          <a:xfrm>
            <a:off x="3046476" y="190783"/>
            <a:ext cx="60990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T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المخطط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571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2">
            <a:extLst>
              <a:ext uri="{FF2B5EF4-FFF2-40B4-BE49-F238E27FC236}">
                <a16:creationId xmlns:a16="http://schemas.microsoft.com/office/drawing/2014/main" id="{0A54FB9A-98FB-314B-AEC3-33321D19BF24}"/>
              </a:ext>
            </a:extLst>
          </p:cNvPr>
          <p:cNvSpPr txBox="1"/>
          <p:nvPr/>
        </p:nvSpPr>
        <p:spPr>
          <a:xfrm>
            <a:off x="8824670" y="1579417"/>
            <a:ext cx="2449639" cy="1200329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 rtl="1"/>
            <a:r>
              <a:rPr lang="ar-TN" sz="2400" b="1" dirty="0">
                <a:solidFill>
                  <a:schemeClr val="bg1"/>
                </a:solidFill>
              </a:rPr>
              <a:t>الشفافية وحوكمة التصرف في الثروات الطبيعية</a:t>
            </a:r>
            <a:endParaRPr lang="en-US" sz="2400" b="1" noProof="1">
              <a:solidFill>
                <a:schemeClr val="bg1"/>
              </a:solidFill>
            </a:endParaRPr>
          </a:p>
        </p:txBody>
      </p:sp>
      <p:sp>
        <p:nvSpPr>
          <p:cNvPr id="27" name="TextBox 28">
            <a:extLst>
              <a:ext uri="{FF2B5EF4-FFF2-40B4-BE49-F238E27FC236}">
                <a16:creationId xmlns:a16="http://schemas.microsoft.com/office/drawing/2014/main" id="{46B7540F-E3E3-D47E-E305-45D29E52AF9B}"/>
              </a:ext>
            </a:extLst>
          </p:cNvPr>
          <p:cNvSpPr txBox="1"/>
          <p:nvPr/>
        </p:nvSpPr>
        <p:spPr>
          <a:xfrm>
            <a:off x="9198477" y="3010872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2220129-892E-D824-538C-57264CD73F43}"/>
              </a:ext>
            </a:extLst>
          </p:cNvPr>
          <p:cNvSpPr txBox="1"/>
          <p:nvPr/>
        </p:nvSpPr>
        <p:spPr>
          <a:xfrm>
            <a:off x="1210882" y="1764083"/>
            <a:ext cx="748527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 rtl="1"/>
            <a:r>
              <a:rPr lang="ar-TN" sz="1800" dirty="0">
                <a:solidFill>
                  <a:schemeClr val="bg1"/>
                </a:solidFill>
              </a:rPr>
              <a:t>1. استكمال الإطار التنظيمي لتكريس حق النفاذ إلى المعلومة</a:t>
            </a:r>
            <a:endParaRPr lang="fr-FR" sz="1800" dirty="0">
              <a:solidFill>
                <a:schemeClr val="bg1"/>
              </a:solidFill>
            </a:endParaRPr>
          </a:p>
          <a:p>
            <a:pPr lvl="0" algn="r" rtl="1"/>
            <a:r>
              <a:rPr lang="ar-TN" sz="1800" dirty="0">
                <a:solidFill>
                  <a:schemeClr val="bg1"/>
                </a:solidFill>
              </a:rPr>
              <a:t>2. تعزيز الشفافية والمساءلة في ما يخص التقارير الرقابية 	 </a:t>
            </a:r>
            <a:endParaRPr lang="fr-FR" sz="1800" dirty="0">
              <a:solidFill>
                <a:schemeClr val="bg1"/>
              </a:solidFill>
            </a:endParaRPr>
          </a:p>
          <a:p>
            <a:pPr lvl="0" algn="r" rtl="1"/>
            <a:r>
              <a:rPr lang="ar-TN" sz="1800" dirty="0">
                <a:solidFill>
                  <a:schemeClr val="bg1"/>
                </a:solidFill>
              </a:rPr>
              <a:t>3. تعزيز النزاهة بالقطاع العمومي</a:t>
            </a:r>
            <a:endParaRPr lang="fr-FR" sz="1800" dirty="0">
              <a:solidFill>
                <a:schemeClr val="bg1"/>
              </a:solidFill>
            </a:endParaRPr>
          </a:p>
          <a:p>
            <a:pPr lvl="0" algn="r" rtl="1"/>
            <a:r>
              <a:rPr lang="ar-TN" sz="1800" dirty="0">
                <a:solidFill>
                  <a:schemeClr val="bg1"/>
                </a:solidFill>
              </a:rPr>
              <a:t>4. تكريس الفية المالية</a:t>
            </a:r>
          </a:p>
          <a:p>
            <a:pPr lvl="0" algn="r" rtl="1"/>
            <a:r>
              <a:rPr lang="ar-TN" sz="1800" dirty="0">
                <a:solidFill>
                  <a:schemeClr val="bg1"/>
                </a:solidFill>
              </a:rPr>
              <a:t>5. تعزيز فتح </a:t>
            </a:r>
            <a:r>
              <a:rPr lang="ar-TN" dirty="0">
                <a:solidFill>
                  <a:schemeClr val="bg1"/>
                </a:solidFill>
              </a:rPr>
              <a:t>البيانات </a:t>
            </a:r>
            <a:r>
              <a:rPr lang="ar-TN" sz="1800" dirty="0">
                <a:solidFill>
                  <a:schemeClr val="bg1"/>
                </a:solidFill>
              </a:rPr>
              <a:t>العمومية والرفع من نسق إعادة استعمالها</a:t>
            </a:r>
          </a:p>
          <a:p>
            <a:pPr lvl="0" algn="r" rtl="1"/>
            <a:r>
              <a:rPr lang="ar-TN" sz="1800" dirty="0">
                <a:solidFill>
                  <a:schemeClr val="bg1"/>
                </a:solidFill>
              </a:rPr>
              <a:t>6. تحسين النفاذ إلى البيانات العمومية عبر تحديد المواصفات والتسميات المشتركة</a:t>
            </a:r>
          </a:p>
          <a:p>
            <a:pPr lvl="0" algn="r" rtl="1"/>
            <a:r>
              <a:rPr lang="ar-TN" sz="1800" dirty="0">
                <a:solidFill>
                  <a:schemeClr val="bg1"/>
                </a:solidFill>
              </a:rPr>
              <a:t>7. تعزيز الشفافية في مجال الطاقة والمناجم</a:t>
            </a:r>
          </a:p>
        </p:txBody>
      </p:sp>
      <p:grpSp>
        <p:nvGrpSpPr>
          <p:cNvPr id="38" name="Group 32">
            <a:extLst>
              <a:ext uri="{FF2B5EF4-FFF2-40B4-BE49-F238E27FC236}">
                <a16:creationId xmlns:a16="http://schemas.microsoft.com/office/drawing/2014/main" id="{6486277A-E8CF-067F-59B1-B880EAD3D9EC}"/>
              </a:ext>
            </a:extLst>
          </p:cNvPr>
          <p:cNvGrpSpPr/>
          <p:nvPr/>
        </p:nvGrpSpPr>
        <p:grpSpPr>
          <a:xfrm>
            <a:off x="917692" y="1614737"/>
            <a:ext cx="10356616" cy="2482419"/>
            <a:chOff x="6263639" y="1494788"/>
            <a:chExt cx="3920490" cy="1769109"/>
          </a:xfrm>
          <a:solidFill>
            <a:schemeClr val="accent2">
              <a:lumMod val="75000"/>
            </a:schemeClr>
          </a:solidFill>
        </p:grpSpPr>
        <p:sp>
          <p:nvSpPr>
            <p:cNvPr id="39" name="Shape">
              <a:extLst>
                <a:ext uri="{FF2B5EF4-FFF2-40B4-BE49-F238E27FC236}">
                  <a16:creationId xmlns:a16="http://schemas.microsoft.com/office/drawing/2014/main" id="{AE7054F8-F41E-EF15-B52D-8182F0154125}"/>
                </a:ext>
              </a:extLst>
            </p:cNvPr>
            <p:cNvSpPr/>
            <p:nvPr/>
          </p:nvSpPr>
          <p:spPr>
            <a:xfrm>
              <a:off x="6263639" y="1494788"/>
              <a:ext cx="3920490" cy="1769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27" y="0"/>
                  </a:moveTo>
                  <a:lnTo>
                    <a:pt x="973" y="0"/>
                  </a:lnTo>
                  <a:cubicBezTo>
                    <a:pt x="434" y="0"/>
                    <a:pt x="0" y="961"/>
                    <a:pt x="0" y="2155"/>
                  </a:cubicBezTo>
                  <a:lnTo>
                    <a:pt x="0" y="19445"/>
                  </a:lnTo>
                  <a:cubicBezTo>
                    <a:pt x="0" y="20639"/>
                    <a:pt x="434" y="21600"/>
                    <a:pt x="973" y="21600"/>
                  </a:cubicBezTo>
                  <a:lnTo>
                    <a:pt x="16730" y="21600"/>
                  </a:lnTo>
                  <a:lnTo>
                    <a:pt x="21600" y="10808"/>
                  </a:lnTo>
                  <a:lnTo>
                    <a:pt x="21600" y="2171"/>
                  </a:lnTo>
                  <a:cubicBezTo>
                    <a:pt x="21600" y="961"/>
                    <a:pt x="21166" y="0"/>
                    <a:pt x="20627" y="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r" rtl="1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40" name="Shape">
              <a:extLst>
                <a:ext uri="{FF2B5EF4-FFF2-40B4-BE49-F238E27FC236}">
                  <a16:creationId xmlns:a16="http://schemas.microsoft.com/office/drawing/2014/main" id="{FD6840CB-B575-9A7F-6813-D37CD11367D4}"/>
                </a:ext>
              </a:extLst>
            </p:cNvPr>
            <p:cNvSpPr/>
            <p:nvPr/>
          </p:nvSpPr>
          <p:spPr>
            <a:xfrm>
              <a:off x="9300209" y="2379974"/>
              <a:ext cx="883920" cy="88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314"/>
                  </a:moveTo>
                  <a:lnTo>
                    <a:pt x="0" y="21600"/>
                  </a:lnTo>
                  <a:lnTo>
                    <a:pt x="21600" y="0"/>
                  </a:lnTo>
                  <a:lnTo>
                    <a:pt x="4314" y="0"/>
                  </a:lnTo>
                  <a:cubicBezTo>
                    <a:pt x="1924" y="0"/>
                    <a:pt x="0" y="1924"/>
                    <a:pt x="0" y="4314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r" rtl="1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  <p:sp>
        <p:nvSpPr>
          <p:cNvPr id="41" name="TextBox 12">
            <a:extLst>
              <a:ext uri="{FF2B5EF4-FFF2-40B4-BE49-F238E27FC236}">
                <a16:creationId xmlns:a16="http://schemas.microsoft.com/office/drawing/2014/main" id="{1AFB9D54-0B9D-0CC4-4B02-E42B04A3C73A}"/>
              </a:ext>
            </a:extLst>
          </p:cNvPr>
          <p:cNvSpPr txBox="1"/>
          <p:nvPr/>
        </p:nvSpPr>
        <p:spPr>
          <a:xfrm>
            <a:off x="8977070" y="1731817"/>
            <a:ext cx="2449639" cy="1200329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 rtl="1"/>
            <a:r>
              <a:rPr lang="ar-TN" sz="2400" b="1" dirty="0">
                <a:solidFill>
                  <a:schemeClr val="bg1"/>
                </a:solidFill>
              </a:rPr>
              <a:t>الشفافية وحوكمة التصرف في الثروات الطبيعية</a:t>
            </a:r>
            <a:endParaRPr lang="en-US" sz="2400" b="1" noProof="1">
              <a:solidFill>
                <a:schemeClr val="bg1"/>
              </a:solidFill>
            </a:endParaRPr>
          </a:p>
        </p:txBody>
      </p:sp>
      <p:sp>
        <p:nvSpPr>
          <p:cNvPr id="42" name="TextBox 28">
            <a:extLst>
              <a:ext uri="{FF2B5EF4-FFF2-40B4-BE49-F238E27FC236}">
                <a16:creationId xmlns:a16="http://schemas.microsoft.com/office/drawing/2014/main" id="{B27EAE8B-1945-FF49-3FEC-8DE3641E57D3}"/>
              </a:ext>
            </a:extLst>
          </p:cNvPr>
          <p:cNvSpPr txBox="1"/>
          <p:nvPr/>
        </p:nvSpPr>
        <p:spPr>
          <a:xfrm>
            <a:off x="9428491" y="3195538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5C5862F2-48C3-A928-1179-C593A83FB9ED}"/>
              </a:ext>
            </a:extLst>
          </p:cNvPr>
          <p:cNvSpPr txBox="1"/>
          <p:nvPr/>
        </p:nvSpPr>
        <p:spPr>
          <a:xfrm>
            <a:off x="1034364" y="1805707"/>
            <a:ext cx="781419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 rtl="1"/>
            <a:r>
              <a:rPr lang="ar-TN" sz="2000" b="1" dirty="0">
                <a:solidFill>
                  <a:schemeClr val="bg1"/>
                </a:solidFill>
              </a:rPr>
              <a:t>1. استكمال الإطار التنظيمي لتكريس حق النفاذ إلى المعلومة</a:t>
            </a:r>
            <a:endParaRPr lang="fr-FR" sz="2000" b="1" dirty="0">
              <a:solidFill>
                <a:schemeClr val="bg1"/>
              </a:solidFill>
            </a:endParaRPr>
          </a:p>
          <a:p>
            <a:pPr lvl="0" algn="r" rtl="1"/>
            <a:r>
              <a:rPr lang="ar-TN" sz="2000" b="1" dirty="0">
                <a:solidFill>
                  <a:schemeClr val="bg1"/>
                </a:solidFill>
              </a:rPr>
              <a:t>2. تعزيز الشفافية والمساءلة في ما يخص التقارير الرقابية 	 </a:t>
            </a:r>
            <a:endParaRPr lang="fr-FR" sz="2000" b="1" dirty="0">
              <a:solidFill>
                <a:schemeClr val="bg1"/>
              </a:solidFill>
            </a:endParaRPr>
          </a:p>
          <a:p>
            <a:pPr lvl="0" algn="r" rtl="1"/>
            <a:r>
              <a:rPr lang="ar-TN" sz="2000" b="1" dirty="0">
                <a:solidFill>
                  <a:schemeClr val="bg1"/>
                </a:solidFill>
              </a:rPr>
              <a:t>3. تعزيز النزاهة بالقطاع العمومي</a:t>
            </a:r>
            <a:endParaRPr lang="fr-FR" sz="2000" b="1" dirty="0">
              <a:solidFill>
                <a:schemeClr val="bg1"/>
              </a:solidFill>
            </a:endParaRPr>
          </a:p>
          <a:p>
            <a:pPr lvl="0" algn="r" rtl="1"/>
            <a:r>
              <a:rPr lang="ar-TN" sz="2000" b="1" dirty="0">
                <a:solidFill>
                  <a:schemeClr val="bg1"/>
                </a:solidFill>
              </a:rPr>
              <a:t>4. تكريس الشفافية المالية</a:t>
            </a:r>
          </a:p>
          <a:p>
            <a:pPr lvl="0" algn="r" rtl="1"/>
            <a:r>
              <a:rPr lang="ar-TN" sz="2000" b="1" dirty="0">
                <a:solidFill>
                  <a:schemeClr val="bg1"/>
                </a:solidFill>
              </a:rPr>
              <a:t>5. تعزيز فتح البيانات العمومية والرفع من نسق إعادة استعمالها</a:t>
            </a:r>
          </a:p>
          <a:p>
            <a:pPr lvl="0" algn="r" rtl="1"/>
            <a:r>
              <a:rPr lang="ar-TN" sz="2000" b="1" dirty="0">
                <a:solidFill>
                  <a:schemeClr val="bg1"/>
                </a:solidFill>
              </a:rPr>
              <a:t>6. تحسين النفاذ إلى البيانات العمومية عبر تحديد المواصفات والتسميات المشتركة</a:t>
            </a:r>
          </a:p>
          <a:p>
            <a:pPr lvl="0" algn="r" rtl="1"/>
            <a:r>
              <a:rPr lang="ar-TN" sz="2000" b="1" dirty="0">
                <a:solidFill>
                  <a:schemeClr val="bg1"/>
                </a:solidFill>
              </a:rPr>
              <a:t>7. تعزيز الشفافية في مجال الطاقة والمناجم</a:t>
            </a:r>
          </a:p>
        </p:txBody>
      </p:sp>
      <p:grpSp>
        <p:nvGrpSpPr>
          <p:cNvPr id="48" name="Group 34">
            <a:extLst>
              <a:ext uri="{FF2B5EF4-FFF2-40B4-BE49-F238E27FC236}">
                <a16:creationId xmlns:a16="http://schemas.microsoft.com/office/drawing/2014/main" id="{EA5328EF-910C-D377-CC3F-6509D136B642}"/>
              </a:ext>
            </a:extLst>
          </p:cNvPr>
          <p:cNvGrpSpPr/>
          <p:nvPr/>
        </p:nvGrpSpPr>
        <p:grpSpPr>
          <a:xfrm>
            <a:off x="1034364" y="4586979"/>
            <a:ext cx="10263533" cy="1674322"/>
            <a:chOff x="1996439" y="3590288"/>
            <a:chExt cx="3920490" cy="1769109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49" name="Shape">
              <a:extLst>
                <a:ext uri="{FF2B5EF4-FFF2-40B4-BE49-F238E27FC236}">
                  <a16:creationId xmlns:a16="http://schemas.microsoft.com/office/drawing/2014/main" id="{80FB3BBB-63D5-7093-A36E-0CF91F51AD98}"/>
                </a:ext>
              </a:extLst>
            </p:cNvPr>
            <p:cNvSpPr/>
            <p:nvPr/>
          </p:nvSpPr>
          <p:spPr>
            <a:xfrm>
              <a:off x="1996439" y="3590288"/>
              <a:ext cx="3920490" cy="1769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27" y="0"/>
                  </a:moveTo>
                  <a:lnTo>
                    <a:pt x="973" y="0"/>
                  </a:lnTo>
                  <a:cubicBezTo>
                    <a:pt x="434" y="0"/>
                    <a:pt x="0" y="961"/>
                    <a:pt x="0" y="2155"/>
                  </a:cubicBezTo>
                  <a:lnTo>
                    <a:pt x="0" y="19445"/>
                  </a:lnTo>
                  <a:cubicBezTo>
                    <a:pt x="0" y="20639"/>
                    <a:pt x="434" y="21600"/>
                    <a:pt x="973" y="21600"/>
                  </a:cubicBezTo>
                  <a:lnTo>
                    <a:pt x="16730" y="21600"/>
                  </a:lnTo>
                  <a:lnTo>
                    <a:pt x="21600" y="10808"/>
                  </a:lnTo>
                  <a:lnTo>
                    <a:pt x="21600" y="2140"/>
                  </a:lnTo>
                  <a:cubicBezTo>
                    <a:pt x="21600" y="961"/>
                    <a:pt x="21166" y="0"/>
                    <a:pt x="20627" y="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dirty="0"/>
            </a:p>
          </p:txBody>
        </p:sp>
        <p:sp>
          <p:nvSpPr>
            <p:cNvPr id="50" name="Shape">
              <a:extLst>
                <a:ext uri="{FF2B5EF4-FFF2-40B4-BE49-F238E27FC236}">
                  <a16:creationId xmlns:a16="http://schemas.microsoft.com/office/drawing/2014/main" id="{655AE50D-A1FB-AE27-F742-5166D544C197}"/>
                </a:ext>
              </a:extLst>
            </p:cNvPr>
            <p:cNvSpPr/>
            <p:nvPr/>
          </p:nvSpPr>
          <p:spPr>
            <a:xfrm>
              <a:off x="5033009" y="4475474"/>
              <a:ext cx="883920" cy="88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314"/>
                  </a:moveTo>
                  <a:lnTo>
                    <a:pt x="0" y="21600"/>
                  </a:lnTo>
                  <a:lnTo>
                    <a:pt x="21600" y="0"/>
                  </a:lnTo>
                  <a:lnTo>
                    <a:pt x="4314" y="0"/>
                  </a:lnTo>
                  <a:cubicBezTo>
                    <a:pt x="1924" y="0"/>
                    <a:pt x="0" y="1924"/>
                    <a:pt x="0" y="4314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/>
            </a:p>
          </p:txBody>
        </p:sp>
      </p:grpSp>
      <p:sp>
        <p:nvSpPr>
          <p:cNvPr id="52" name="ZoneTexte 51">
            <a:extLst>
              <a:ext uri="{FF2B5EF4-FFF2-40B4-BE49-F238E27FC236}">
                <a16:creationId xmlns:a16="http://schemas.microsoft.com/office/drawing/2014/main" id="{B5576403-3A6B-A4EC-6471-9E794AE49554}"/>
              </a:ext>
            </a:extLst>
          </p:cNvPr>
          <p:cNvSpPr txBox="1"/>
          <p:nvPr/>
        </p:nvSpPr>
        <p:spPr>
          <a:xfrm>
            <a:off x="1210882" y="4803184"/>
            <a:ext cx="763767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000" b="1" dirty="0"/>
              <a:t>8. تحديد الأولويات الاستراتيجية للحكومة المفتوحة في تونس</a:t>
            </a:r>
            <a:endParaRPr lang="fr-FR" sz="2000" b="1" dirty="0"/>
          </a:p>
          <a:p>
            <a:pPr algn="r" rtl="1"/>
            <a:r>
              <a:rPr lang="fr-FR" sz="2000" b="1" dirty="0"/>
              <a:t> .9</a:t>
            </a:r>
            <a:r>
              <a:rPr lang="ar-TN" sz="2000" b="1" dirty="0"/>
              <a:t> تعزيز استعمال البوابات الوطنية للمشاركة العمومية </a:t>
            </a:r>
            <a:endParaRPr lang="fr-FR" sz="2000" b="1" dirty="0"/>
          </a:p>
          <a:p>
            <a:pPr algn="r" rtl="1"/>
            <a:r>
              <a:rPr lang="ar-TN" sz="2000" b="1" dirty="0"/>
              <a:t>10. تفعيل دور الشباب في ضبط المشاريع العمومية ومتابعة تنفيذها على المستوى المحلي</a:t>
            </a:r>
          </a:p>
        </p:txBody>
      </p:sp>
      <p:sp>
        <p:nvSpPr>
          <p:cNvPr id="53" name="TextBox 28">
            <a:extLst>
              <a:ext uri="{FF2B5EF4-FFF2-40B4-BE49-F238E27FC236}">
                <a16:creationId xmlns:a16="http://schemas.microsoft.com/office/drawing/2014/main" id="{AE7916CB-FB50-B45D-003F-F2627FB6A256}"/>
              </a:ext>
            </a:extLst>
          </p:cNvPr>
          <p:cNvSpPr txBox="1"/>
          <p:nvPr/>
        </p:nvSpPr>
        <p:spPr>
          <a:xfrm>
            <a:off x="9198477" y="5567323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/>
              <a:t>02</a:t>
            </a:r>
            <a:endParaRPr lang="en-US" b="1" dirty="0"/>
          </a:p>
        </p:txBody>
      </p:sp>
      <p:sp>
        <p:nvSpPr>
          <p:cNvPr id="54" name="TextBox 12">
            <a:extLst>
              <a:ext uri="{FF2B5EF4-FFF2-40B4-BE49-F238E27FC236}">
                <a16:creationId xmlns:a16="http://schemas.microsoft.com/office/drawing/2014/main" id="{84761FA7-F362-4800-21D5-EB24CB0A8EA3}"/>
              </a:ext>
            </a:extLst>
          </p:cNvPr>
          <p:cNvSpPr txBox="1"/>
          <p:nvPr/>
        </p:nvSpPr>
        <p:spPr>
          <a:xfrm>
            <a:off x="8776329" y="4775026"/>
            <a:ext cx="2449639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 rtl="1"/>
            <a:r>
              <a:rPr lang="ar-TN" sz="2400" b="1" dirty="0"/>
              <a:t>المشاركة العمومية</a:t>
            </a:r>
            <a:endParaRPr lang="en-US" sz="2400" b="1" noProof="1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FA033F3-EE49-EE5A-B351-BDAB65F63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949103"/>
              </p:ext>
            </p:extLst>
          </p:nvPr>
        </p:nvGraphicFramePr>
        <p:xfrm>
          <a:off x="71438" y="142852"/>
          <a:ext cx="12044362" cy="518160"/>
        </p:xfrm>
        <a:graphic>
          <a:graphicData uri="http://schemas.openxmlformats.org/drawingml/2006/table">
            <a:tbl>
              <a:tblPr firstRow="1" bandRow="1"/>
              <a:tblGrid>
                <a:gridCol w="728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5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36"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3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solidFill>
                        <a:srgbClr val="9FB8CD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B8C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ar-TN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خطة العمل الوطنية الرابعة لشراكة الحكومة المفتوحة : المحتوى</a:t>
                      </a:r>
                      <a:endParaRPr lang="fr-FR" altLang="fr-FR" sz="2800" b="1" kern="0" dirty="0">
                        <a:solidFill>
                          <a:srgbClr val="002776"/>
                        </a:solidFill>
                        <a:latin typeface="Arial"/>
                        <a:ea typeface="+mj-ea"/>
                        <a:cs typeface="+mj-cs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9FB8CD"/>
                      </a:solidFill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906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>
            <a:extLst>
              <a:ext uri="{FF2B5EF4-FFF2-40B4-BE49-F238E27FC236}">
                <a16:creationId xmlns:a16="http://schemas.microsoft.com/office/drawing/2014/main" id="{9E2EDF84-8C70-50DE-7E05-8A4944B408C2}"/>
              </a:ext>
            </a:extLst>
          </p:cNvPr>
          <p:cNvGrpSpPr/>
          <p:nvPr/>
        </p:nvGrpSpPr>
        <p:grpSpPr>
          <a:xfrm>
            <a:off x="597179" y="1443625"/>
            <a:ext cx="10553804" cy="2314957"/>
            <a:chOff x="1996439" y="1494788"/>
            <a:chExt cx="3920490" cy="1769109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3" name="Shape">
              <a:extLst>
                <a:ext uri="{FF2B5EF4-FFF2-40B4-BE49-F238E27FC236}">
                  <a16:creationId xmlns:a16="http://schemas.microsoft.com/office/drawing/2014/main" id="{F240C003-DC5B-2CFE-8666-CF75BC704ECC}"/>
                </a:ext>
              </a:extLst>
            </p:cNvPr>
            <p:cNvSpPr/>
            <p:nvPr/>
          </p:nvSpPr>
          <p:spPr>
            <a:xfrm>
              <a:off x="1996439" y="1494788"/>
              <a:ext cx="3920490" cy="1769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27" y="0"/>
                  </a:moveTo>
                  <a:lnTo>
                    <a:pt x="973" y="0"/>
                  </a:lnTo>
                  <a:cubicBezTo>
                    <a:pt x="434" y="0"/>
                    <a:pt x="0" y="961"/>
                    <a:pt x="0" y="2155"/>
                  </a:cubicBezTo>
                  <a:lnTo>
                    <a:pt x="0" y="19445"/>
                  </a:lnTo>
                  <a:cubicBezTo>
                    <a:pt x="0" y="20639"/>
                    <a:pt x="434" y="21600"/>
                    <a:pt x="973" y="21600"/>
                  </a:cubicBezTo>
                  <a:lnTo>
                    <a:pt x="16730" y="21600"/>
                  </a:lnTo>
                  <a:lnTo>
                    <a:pt x="21600" y="10808"/>
                  </a:lnTo>
                  <a:lnTo>
                    <a:pt x="21600" y="2171"/>
                  </a:lnTo>
                  <a:cubicBezTo>
                    <a:pt x="21600" y="961"/>
                    <a:pt x="21166" y="0"/>
                    <a:pt x="20627" y="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/>
            </a:p>
          </p:txBody>
        </p:sp>
        <p:sp>
          <p:nvSpPr>
            <p:cNvPr id="4" name="Shape">
              <a:extLst>
                <a:ext uri="{FF2B5EF4-FFF2-40B4-BE49-F238E27FC236}">
                  <a16:creationId xmlns:a16="http://schemas.microsoft.com/office/drawing/2014/main" id="{36DF65A4-F716-A345-B768-ADDA859A9CFF}"/>
                </a:ext>
              </a:extLst>
            </p:cNvPr>
            <p:cNvSpPr/>
            <p:nvPr/>
          </p:nvSpPr>
          <p:spPr>
            <a:xfrm>
              <a:off x="5033009" y="2379974"/>
              <a:ext cx="883920" cy="88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314"/>
                  </a:moveTo>
                  <a:lnTo>
                    <a:pt x="0" y="21600"/>
                  </a:lnTo>
                  <a:lnTo>
                    <a:pt x="21600" y="0"/>
                  </a:lnTo>
                  <a:lnTo>
                    <a:pt x="4314" y="0"/>
                  </a:lnTo>
                  <a:cubicBezTo>
                    <a:pt x="1924" y="0"/>
                    <a:pt x="0" y="1924"/>
                    <a:pt x="0" y="4314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/>
            </a:p>
          </p:txBody>
        </p:sp>
      </p:grpSp>
      <p:sp>
        <p:nvSpPr>
          <p:cNvPr id="19" name="TextBox 12">
            <a:extLst>
              <a:ext uri="{FF2B5EF4-FFF2-40B4-BE49-F238E27FC236}">
                <a16:creationId xmlns:a16="http://schemas.microsoft.com/office/drawing/2014/main" id="{8FD05C6E-7042-073F-98FD-7D351FF491FB}"/>
              </a:ext>
            </a:extLst>
          </p:cNvPr>
          <p:cNvSpPr txBox="1"/>
          <p:nvPr/>
        </p:nvSpPr>
        <p:spPr>
          <a:xfrm>
            <a:off x="8852245" y="1628120"/>
            <a:ext cx="2199384" cy="830997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 rtl="1"/>
            <a:r>
              <a:rPr lang="ar-TN" sz="2400" b="1" dirty="0">
                <a:solidFill>
                  <a:schemeClr val="bg1"/>
                </a:solidFill>
              </a:rPr>
              <a:t>الحكومة المفتوحة على المستوى المحلي</a:t>
            </a:r>
            <a:endParaRPr lang="en-US" sz="2400" b="1" noProof="1">
              <a:solidFill>
                <a:schemeClr val="bg1"/>
              </a:solidFill>
            </a:endParaRPr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4C234450-9F96-3ACE-19F3-EAC58F1E08B2}"/>
              </a:ext>
            </a:extLst>
          </p:cNvPr>
          <p:cNvSpPr txBox="1"/>
          <p:nvPr/>
        </p:nvSpPr>
        <p:spPr>
          <a:xfrm>
            <a:off x="9072988" y="2905725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399E0CC-ADA5-ED1D-3E68-D1B224817636}"/>
              </a:ext>
            </a:extLst>
          </p:cNvPr>
          <p:cNvSpPr txBox="1"/>
          <p:nvPr/>
        </p:nvSpPr>
        <p:spPr>
          <a:xfrm>
            <a:off x="1243282" y="2066983"/>
            <a:ext cx="69628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000" b="1" dirty="0">
                <a:solidFill>
                  <a:schemeClr val="bg1"/>
                </a:solidFill>
              </a:rPr>
              <a:t>11</a:t>
            </a:r>
            <a:r>
              <a:rPr lang="ar-TN" sz="2400" b="1" dirty="0">
                <a:solidFill>
                  <a:schemeClr val="bg1"/>
                </a:solidFill>
              </a:rPr>
              <a:t>. تكريس مبادئ شراكة الحكومة المفتوحة على المستوى المحلي</a:t>
            </a:r>
          </a:p>
          <a:p>
            <a:pPr algn="r" rtl="1"/>
            <a:endParaRPr lang="ar-TN" sz="2400" b="1" dirty="0">
              <a:solidFill>
                <a:schemeClr val="bg1"/>
              </a:solidFill>
            </a:endParaRPr>
          </a:p>
          <a:p>
            <a:pPr algn="r" rtl="1"/>
            <a:r>
              <a:rPr lang="ar-TN" sz="2400" b="1" dirty="0">
                <a:solidFill>
                  <a:schemeClr val="bg1"/>
                </a:solidFill>
              </a:rPr>
              <a:t>12. دعم الشفافية المالية على المستوى المحلي</a:t>
            </a:r>
            <a:endParaRPr lang="fr-FR" sz="2400" b="1" dirty="0">
              <a:solidFill>
                <a:schemeClr val="bg1"/>
              </a:solidFill>
            </a:endParaRPr>
          </a:p>
        </p:txBody>
      </p:sp>
      <p:grpSp>
        <p:nvGrpSpPr>
          <p:cNvPr id="78" name="Group 33">
            <a:extLst>
              <a:ext uri="{FF2B5EF4-FFF2-40B4-BE49-F238E27FC236}">
                <a16:creationId xmlns:a16="http://schemas.microsoft.com/office/drawing/2014/main" id="{7F7463EE-4F58-4B99-243F-BE35C6FB7EE7}"/>
              </a:ext>
            </a:extLst>
          </p:cNvPr>
          <p:cNvGrpSpPr/>
          <p:nvPr/>
        </p:nvGrpSpPr>
        <p:grpSpPr>
          <a:xfrm>
            <a:off x="646856" y="4388740"/>
            <a:ext cx="10454450" cy="1999977"/>
            <a:chOff x="6263639" y="3590288"/>
            <a:chExt cx="3920490" cy="1769109"/>
          </a:xfrm>
          <a:solidFill>
            <a:schemeClr val="tx2">
              <a:lumMod val="75000"/>
              <a:lumOff val="25000"/>
            </a:schemeClr>
          </a:solidFill>
        </p:grpSpPr>
        <p:sp>
          <p:nvSpPr>
            <p:cNvPr id="79" name="Shape">
              <a:extLst>
                <a:ext uri="{FF2B5EF4-FFF2-40B4-BE49-F238E27FC236}">
                  <a16:creationId xmlns:a16="http://schemas.microsoft.com/office/drawing/2014/main" id="{25189368-B1CE-0937-8246-275FE3381C2D}"/>
                </a:ext>
              </a:extLst>
            </p:cNvPr>
            <p:cNvSpPr/>
            <p:nvPr/>
          </p:nvSpPr>
          <p:spPr>
            <a:xfrm>
              <a:off x="6263639" y="3590288"/>
              <a:ext cx="3920490" cy="1769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27" y="0"/>
                  </a:moveTo>
                  <a:lnTo>
                    <a:pt x="973" y="0"/>
                  </a:lnTo>
                  <a:cubicBezTo>
                    <a:pt x="434" y="0"/>
                    <a:pt x="0" y="961"/>
                    <a:pt x="0" y="2155"/>
                  </a:cubicBezTo>
                  <a:lnTo>
                    <a:pt x="0" y="19445"/>
                  </a:lnTo>
                  <a:cubicBezTo>
                    <a:pt x="0" y="20639"/>
                    <a:pt x="434" y="21600"/>
                    <a:pt x="973" y="21600"/>
                  </a:cubicBezTo>
                  <a:lnTo>
                    <a:pt x="16730" y="21600"/>
                  </a:lnTo>
                  <a:lnTo>
                    <a:pt x="21600" y="10808"/>
                  </a:lnTo>
                  <a:lnTo>
                    <a:pt x="21600" y="2140"/>
                  </a:lnTo>
                  <a:cubicBezTo>
                    <a:pt x="21600" y="961"/>
                    <a:pt x="21166" y="0"/>
                    <a:pt x="20627" y="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/>
            </a:p>
          </p:txBody>
        </p:sp>
        <p:sp>
          <p:nvSpPr>
            <p:cNvPr id="80" name="Shape">
              <a:extLst>
                <a:ext uri="{FF2B5EF4-FFF2-40B4-BE49-F238E27FC236}">
                  <a16:creationId xmlns:a16="http://schemas.microsoft.com/office/drawing/2014/main" id="{BBF6FDFE-D764-B419-B064-7A71A94D5136}"/>
                </a:ext>
              </a:extLst>
            </p:cNvPr>
            <p:cNvSpPr/>
            <p:nvPr/>
          </p:nvSpPr>
          <p:spPr>
            <a:xfrm>
              <a:off x="9300209" y="4475474"/>
              <a:ext cx="883920" cy="88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314"/>
                  </a:moveTo>
                  <a:lnTo>
                    <a:pt x="0" y="21600"/>
                  </a:lnTo>
                  <a:lnTo>
                    <a:pt x="21600" y="0"/>
                  </a:lnTo>
                  <a:lnTo>
                    <a:pt x="4314" y="0"/>
                  </a:lnTo>
                  <a:cubicBezTo>
                    <a:pt x="1924" y="0"/>
                    <a:pt x="0" y="1924"/>
                    <a:pt x="0" y="4314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/>
            </a:p>
          </p:txBody>
        </p:sp>
      </p:grpSp>
      <p:sp>
        <p:nvSpPr>
          <p:cNvPr id="97" name="ZoneTexte 96">
            <a:extLst>
              <a:ext uri="{FF2B5EF4-FFF2-40B4-BE49-F238E27FC236}">
                <a16:creationId xmlns:a16="http://schemas.microsoft.com/office/drawing/2014/main" id="{AA11306E-2CF4-5F5C-1AD1-5C9E4642E296}"/>
              </a:ext>
            </a:extLst>
          </p:cNvPr>
          <p:cNvSpPr txBox="1"/>
          <p:nvPr/>
        </p:nvSpPr>
        <p:spPr>
          <a:xfrm>
            <a:off x="884135" y="4973231"/>
            <a:ext cx="75234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400" b="1" dirty="0">
                <a:solidFill>
                  <a:schemeClr val="bg1"/>
                </a:solidFill>
              </a:rPr>
              <a:t>13. تطوير عدد من الخدمات الإدارية على الخط على مستوى عدد من القطاعات</a:t>
            </a:r>
          </a:p>
        </p:txBody>
      </p:sp>
      <p:sp>
        <p:nvSpPr>
          <p:cNvPr id="98" name="TextBox 28">
            <a:extLst>
              <a:ext uri="{FF2B5EF4-FFF2-40B4-BE49-F238E27FC236}">
                <a16:creationId xmlns:a16="http://schemas.microsoft.com/office/drawing/2014/main" id="{DCCD4717-7A98-7687-5229-3FE5A2523716}"/>
              </a:ext>
            </a:extLst>
          </p:cNvPr>
          <p:cNvSpPr txBox="1"/>
          <p:nvPr/>
        </p:nvSpPr>
        <p:spPr>
          <a:xfrm>
            <a:off x="9064408" y="5522265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9" name="TextBox 12">
            <a:extLst>
              <a:ext uri="{FF2B5EF4-FFF2-40B4-BE49-F238E27FC236}">
                <a16:creationId xmlns:a16="http://schemas.microsoft.com/office/drawing/2014/main" id="{16DEBCAB-0319-BA66-C98A-5D0E579020E3}"/>
              </a:ext>
            </a:extLst>
          </p:cNvPr>
          <p:cNvSpPr txBox="1"/>
          <p:nvPr/>
        </p:nvSpPr>
        <p:spPr>
          <a:xfrm>
            <a:off x="8771505" y="4493298"/>
            <a:ext cx="2362798" cy="830997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 rtl="1"/>
            <a:r>
              <a:rPr lang="ar-TN" sz="2400" b="1" dirty="0">
                <a:solidFill>
                  <a:schemeClr val="bg1"/>
                </a:solidFill>
              </a:rPr>
              <a:t>رقمنة الخدمات </a:t>
            </a:r>
          </a:p>
          <a:p>
            <a:pPr algn="ctr" rtl="1"/>
            <a:r>
              <a:rPr lang="ar-TN" sz="2400" b="1" dirty="0">
                <a:solidFill>
                  <a:schemeClr val="bg1"/>
                </a:solidFill>
              </a:rPr>
              <a:t>الادارية</a:t>
            </a:r>
            <a:endParaRPr lang="en-US" sz="2400" b="1" noProof="1">
              <a:solidFill>
                <a:schemeClr val="bg1"/>
              </a:solidFill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0DD36D61-7925-C5B7-E5EA-DB4147999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216113"/>
              </p:ext>
            </p:extLst>
          </p:nvPr>
        </p:nvGraphicFramePr>
        <p:xfrm>
          <a:off x="71438" y="142852"/>
          <a:ext cx="12044362" cy="518160"/>
        </p:xfrm>
        <a:graphic>
          <a:graphicData uri="http://schemas.openxmlformats.org/drawingml/2006/table">
            <a:tbl>
              <a:tblPr firstRow="1" bandRow="1"/>
              <a:tblGrid>
                <a:gridCol w="728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5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36"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3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solidFill>
                        <a:srgbClr val="9FB8CD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B8C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ar-TN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خطة العمل الوطنية الرابعة لشراكة الحكومة المفتوحة : المحتوى</a:t>
                      </a:r>
                      <a:endParaRPr lang="fr-FR" altLang="fr-FR" sz="2800" b="1" kern="0" dirty="0">
                        <a:solidFill>
                          <a:srgbClr val="002776"/>
                        </a:solidFill>
                        <a:latin typeface="Arial"/>
                        <a:ea typeface="+mj-ea"/>
                        <a:cs typeface="+mj-cs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9FB8CD"/>
                      </a:solidFill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776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2">
            <a:extLst>
              <a:ext uri="{FF2B5EF4-FFF2-40B4-BE49-F238E27FC236}">
                <a16:creationId xmlns:a16="http://schemas.microsoft.com/office/drawing/2014/main" id="{8FD05C6E-7042-073F-98FD-7D351FF491FB}"/>
              </a:ext>
            </a:extLst>
          </p:cNvPr>
          <p:cNvSpPr txBox="1"/>
          <p:nvPr/>
        </p:nvSpPr>
        <p:spPr>
          <a:xfrm>
            <a:off x="8852245" y="1896142"/>
            <a:ext cx="2199384" cy="830997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 rtl="1"/>
            <a:r>
              <a:rPr lang="ar-TN" sz="2400" b="1" dirty="0">
                <a:solidFill>
                  <a:schemeClr val="bg1"/>
                </a:solidFill>
              </a:rPr>
              <a:t>الحكومة المفتوحة على المستوى المحلي</a:t>
            </a:r>
            <a:endParaRPr lang="en-US" sz="2400" b="1" noProof="1">
              <a:solidFill>
                <a:schemeClr val="bg1"/>
              </a:solidFill>
            </a:endParaRPr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4C234450-9F96-3ACE-19F3-EAC58F1E08B2}"/>
              </a:ext>
            </a:extLst>
          </p:cNvPr>
          <p:cNvSpPr txBox="1"/>
          <p:nvPr/>
        </p:nvSpPr>
        <p:spPr>
          <a:xfrm>
            <a:off x="9072988" y="3173747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03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201A8AA7-CC19-B11E-E5AC-F189D577C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460951"/>
              </p:ext>
            </p:extLst>
          </p:nvPr>
        </p:nvGraphicFramePr>
        <p:xfrm>
          <a:off x="321393" y="1448196"/>
          <a:ext cx="11287512" cy="5111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8110">
                  <a:extLst>
                    <a:ext uri="{9D8B030D-6E8A-4147-A177-3AD203B41FA5}">
                      <a16:colId xmlns:a16="http://schemas.microsoft.com/office/drawing/2014/main" val="192777980"/>
                    </a:ext>
                  </a:extLst>
                </a:gridCol>
                <a:gridCol w="2969402">
                  <a:extLst>
                    <a:ext uri="{9D8B030D-6E8A-4147-A177-3AD203B41FA5}">
                      <a16:colId xmlns:a16="http://schemas.microsoft.com/office/drawing/2014/main" val="1874898180"/>
                    </a:ext>
                  </a:extLst>
                </a:gridCol>
              </a:tblGrid>
              <a:tr h="601568">
                <a:tc>
                  <a:txBody>
                    <a:bodyPr/>
                    <a:lstStyle/>
                    <a:p>
                      <a:pPr algn="ctr"/>
                      <a:r>
                        <a:rPr lang="ar-TN" sz="3600" dirty="0">
                          <a:solidFill>
                            <a:schemeClr val="tx1"/>
                          </a:solidFill>
                        </a:rPr>
                        <a:t>نسق التنفيذ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dirty="0">
                          <a:solidFill>
                            <a:schemeClr val="tx1"/>
                          </a:solidFill>
                        </a:rPr>
                        <a:t>التعهد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6945862"/>
                  </a:ext>
                </a:extLst>
              </a:tr>
              <a:tr h="2434919">
                <a:tc>
                  <a:txBody>
                    <a:bodyPr/>
                    <a:lstStyle/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تطوير الصيغة الثانية للبوابة الوطنية للبيانات العمومية المفتوحة ودخولها حيز الاستغلال منذ مارس 2023.</a:t>
                      </a:r>
                      <a:endParaRPr lang="ar-TN" sz="10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جرد البيانات العمومية على مستوى 14 وزارة وتطوير منظومة الكترونية لجرد البيانات،</a:t>
                      </a:r>
                    </a:p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TN" sz="10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تنظيم الصيغة الثانية للمسابقة الوطنية </a:t>
                      </a:r>
                      <a:r>
                        <a:rPr lang="fr-FR" sz="24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OpenGovDataHack2023</a:t>
                      </a:r>
                      <a:r>
                        <a:rPr lang="ar-TN" sz="24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لإعادة استعمال البيانات المفتوحة واستكمال مرحلة المرافقة الفنية لعدد من  المشاريع المنبثقة عنها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TN" sz="24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ctr"/>
                      <a:r>
                        <a:rPr lang="ar-TN" sz="24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التعهد (05)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تعزيز فتح البيانات العمومية والرفع من نسق إعادة استعمالها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92249"/>
                  </a:ext>
                </a:extLst>
              </a:tr>
              <a:tr h="2036072">
                <a:tc>
                  <a:txBody>
                    <a:bodyPr/>
                    <a:lstStyle/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الانتهاء من وضع النسخة الأخيرة من استراتيجية الحكومة المفتوحة في شهر جانفي 2023،</a:t>
                      </a:r>
                      <a:endParaRPr lang="fr-FR" sz="24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تنظيم يوم اعلامي بتاريخ 24 جانفي 2023 لتقديم الاستراتيجية ومناقشة مسار تنظيمها.</a:t>
                      </a:r>
                      <a:endParaRPr lang="fr-FR" sz="24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TN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ctr" rtl="1"/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التعهد (08)</a:t>
                      </a:r>
                      <a:endParaRPr lang="fr-FR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تحديد الأولويات الاستراتيجية للحكومة المفتوحة في تونس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68124"/>
                  </a:ext>
                </a:extLst>
              </a:tr>
            </a:tbl>
          </a:graphicData>
        </a:graphic>
      </p:graphicFrame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90A371FA-FBBE-E61D-21C5-3F44E1519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204247"/>
              </p:ext>
            </p:extLst>
          </p:nvPr>
        </p:nvGraphicFramePr>
        <p:xfrm>
          <a:off x="71438" y="142852"/>
          <a:ext cx="12044362" cy="518160"/>
        </p:xfrm>
        <a:graphic>
          <a:graphicData uri="http://schemas.openxmlformats.org/drawingml/2006/table">
            <a:tbl>
              <a:tblPr firstRow="1" bandRow="1"/>
              <a:tblGrid>
                <a:gridCol w="728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5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36"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3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solidFill>
                        <a:srgbClr val="9FB8CD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B8C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ar-TN" altLang="fr-FR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نسق </a:t>
                      </a:r>
                      <a:r>
                        <a:rPr lang="ar-TN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تنفيذ خطة العمل الوطنية الرابعة لشراكة الحكومة المفتوحة</a:t>
                      </a:r>
                      <a:endParaRPr lang="fr-FR" altLang="fr-FR" sz="2800" b="1" kern="0" dirty="0">
                        <a:solidFill>
                          <a:srgbClr val="002776"/>
                        </a:solidFill>
                        <a:latin typeface="Arial"/>
                        <a:ea typeface="+mj-ea"/>
                        <a:cs typeface="+mj-cs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9FB8CD"/>
                      </a:solidFill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5D989188-DF75-4B23-8CF5-E74F116230BC}"/>
              </a:ext>
            </a:extLst>
          </p:cNvPr>
          <p:cNvSpPr txBox="1"/>
          <p:nvPr/>
        </p:nvSpPr>
        <p:spPr>
          <a:xfrm>
            <a:off x="1691322" y="795007"/>
            <a:ext cx="85476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TN" sz="3200" b="1" kern="1200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تعهدات منجزة بصفة كلية</a:t>
            </a:r>
            <a:r>
              <a:rPr lang="fr-FR" sz="3200" b="1" kern="1200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 </a:t>
            </a:r>
            <a:r>
              <a:rPr lang="ar-TN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fr-FR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%100</a:t>
            </a:r>
            <a:r>
              <a:rPr lang="ar-TN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ar-TN" sz="3200" b="1" kern="1200" dirty="0">
              <a:solidFill>
                <a:schemeClr val="accent6">
                  <a:lumMod val="75000"/>
                </a:schemeClr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44393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2">
            <a:extLst>
              <a:ext uri="{FF2B5EF4-FFF2-40B4-BE49-F238E27FC236}">
                <a16:creationId xmlns:a16="http://schemas.microsoft.com/office/drawing/2014/main" id="{8FD05C6E-7042-073F-98FD-7D351FF491FB}"/>
              </a:ext>
            </a:extLst>
          </p:cNvPr>
          <p:cNvSpPr txBox="1"/>
          <p:nvPr/>
        </p:nvSpPr>
        <p:spPr>
          <a:xfrm>
            <a:off x="8852245" y="1896142"/>
            <a:ext cx="2199384" cy="830997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 rtl="1"/>
            <a:r>
              <a:rPr lang="ar-TN" sz="2400" b="1" dirty="0">
                <a:solidFill>
                  <a:schemeClr val="bg1"/>
                </a:solidFill>
              </a:rPr>
              <a:t>الحكومة المفتوحة على المستوى المحلي</a:t>
            </a:r>
            <a:endParaRPr lang="en-US" sz="2400" b="1" noProof="1">
              <a:solidFill>
                <a:schemeClr val="bg1"/>
              </a:solidFill>
            </a:endParaRPr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4C234450-9F96-3ACE-19F3-EAC58F1E08B2}"/>
              </a:ext>
            </a:extLst>
          </p:cNvPr>
          <p:cNvSpPr txBox="1"/>
          <p:nvPr/>
        </p:nvSpPr>
        <p:spPr>
          <a:xfrm>
            <a:off x="9072988" y="3173747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03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201A8AA7-CC19-B11E-E5AC-F189D577C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650195"/>
              </p:ext>
            </p:extLst>
          </p:nvPr>
        </p:nvGraphicFramePr>
        <p:xfrm>
          <a:off x="222417" y="1511342"/>
          <a:ext cx="11893383" cy="4979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4059">
                  <a:extLst>
                    <a:ext uri="{9D8B030D-6E8A-4147-A177-3AD203B41FA5}">
                      <a16:colId xmlns:a16="http://schemas.microsoft.com/office/drawing/2014/main" val="192777980"/>
                    </a:ext>
                  </a:extLst>
                </a:gridCol>
                <a:gridCol w="2869324">
                  <a:extLst>
                    <a:ext uri="{9D8B030D-6E8A-4147-A177-3AD203B41FA5}">
                      <a16:colId xmlns:a16="http://schemas.microsoft.com/office/drawing/2014/main" val="1874898180"/>
                    </a:ext>
                  </a:extLst>
                </a:gridCol>
              </a:tblGrid>
              <a:tr h="4751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32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تنفيذ التعهد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التعهد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6945862"/>
                  </a:ext>
                </a:extLst>
              </a:tr>
              <a:tr h="2270234">
                <a:tc>
                  <a:txBody>
                    <a:bodyPr/>
                    <a:lstStyle/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تمّ فتح باب الترشح لاختيار 12 بلدية،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تنظيم أيام مفتوحة وورشات عمل بالبلديات المعنية قصد تقديم المشروع،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تكوين فرق العمل من فئة الشباب،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تنفيذ برنامج تكويني لتطوير القدرات،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استكمال المشروع المتعلق بإعداد خطط عمل خاصّة بالشباب وتم اختيار 09 بلديات للاستفادة من دعم مالي من  "</a:t>
                      </a:r>
                      <a:r>
                        <a:rPr lang="fr-FR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GIZ</a:t>
                      </a: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" لتنفيذ المشاريع الواردة بخططها.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TN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ctr" rtl="1"/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التعهد (</a:t>
                      </a:r>
                      <a:r>
                        <a:rPr lang="fr-FR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10</a:t>
                      </a:r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)</a:t>
                      </a:r>
                      <a:endParaRPr lang="fr-FR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تفعيل دور الشباب في ضبط المشاريع العمومية ومتابعة تنفيذها على المستوى المحلي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92249"/>
                  </a:ext>
                </a:extLst>
              </a:tr>
              <a:tr h="2114067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بالنسبة لمصاحبة تنفيذ خطط عمل الحكومة المفتوحة على مستوى 08 بلديات: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تمّ وضع خطط اتصاليّة حسب متطلبات وخصائص كلّ بلدية،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دعم قدرات الموظفين بهذه البلديات،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تطوير هوية بصرية خاصّة بكل بلدية لتسهيل عمليّة الاتصال.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>
                            <a:extLst>
                              <a:ext uri="{96DAC541-7B7A-43D3-8B79-37D633B846F1}">
                                <asvg:svgBlip xmlns:asvg="http://schemas.microsoft.com/office/drawing/2016/SVG/main" r:embed="rId4"/>
                              </a:ext>
                              <a:ext uri="{837473B0-CC2E-450A-ABE3-18F120FF3D39}">
                                <a1611:picAttrSrcUrl xmlns:a1611="http://schemas.microsoft.com/office/drawing/2016/11/main" r:id="rId5"/>
                              </a:ext>
                            </a:extLst>
                          </a:blip>
                        </a:buBlip>
                        <a:tabLst/>
                        <a:defRPr/>
                      </a:pPr>
                      <a:r>
                        <a:rPr lang="ar-TN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بالنسبة لجرد البيانات العمومية على مستوى عدد</a:t>
                      </a:r>
                      <a:r>
                        <a:rPr lang="ar-TN" sz="2400" b="1" i="0" kern="1200" baseline="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من ال</a:t>
                      </a:r>
                      <a:r>
                        <a:rPr lang="ar-TN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بلديات: </a:t>
                      </a: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تمّ القيام بعملية الجرد بـ04 بلديات.</a:t>
                      </a:r>
                      <a:endParaRPr lang="fr-FR" sz="24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TN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ctr" rtl="1"/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التعهد (</a:t>
                      </a:r>
                      <a:r>
                        <a:rPr lang="fr-FR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11</a:t>
                      </a:r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)</a:t>
                      </a:r>
                      <a:endParaRPr lang="fr-FR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تكريس مبادئ شراكة الحكومة المفتوحة على المستوى المحلي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68124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1375F276-32E7-1509-6E36-7E9FE225F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950592"/>
              </p:ext>
            </p:extLst>
          </p:nvPr>
        </p:nvGraphicFramePr>
        <p:xfrm>
          <a:off x="71438" y="142852"/>
          <a:ext cx="12044362" cy="518160"/>
        </p:xfrm>
        <a:graphic>
          <a:graphicData uri="http://schemas.openxmlformats.org/drawingml/2006/table">
            <a:tbl>
              <a:tblPr firstRow="1" bandRow="1"/>
              <a:tblGrid>
                <a:gridCol w="728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5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36"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3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solidFill>
                        <a:srgbClr val="9FB8CD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B8C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ar-TN" altLang="fr-FR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نسق </a:t>
                      </a:r>
                      <a:r>
                        <a:rPr lang="ar-TN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تنفيذ خطة العمل الوطنية الرابعة لشراكة الحكومة المفتوحة</a:t>
                      </a:r>
                      <a:endParaRPr lang="fr-FR" altLang="fr-FR" sz="2800" b="1" kern="0" dirty="0">
                        <a:solidFill>
                          <a:srgbClr val="002776"/>
                        </a:solidFill>
                        <a:latin typeface="Arial"/>
                        <a:ea typeface="+mj-ea"/>
                        <a:cs typeface="+mj-cs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9FB8CD"/>
                      </a:solidFill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5C96DAF7-8531-68B3-BDC7-8FD58A707CB2}"/>
              </a:ext>
            </a:extLst>
          </p:cNvPr>
          <p:cNvSpPr txBox="1"/>
          <p:nvPr/>
        </p:nvSpPr>
        <p:spPr>
          <a:xfrm>
            <a:off x="1691322" y="795007"/>
            <a:ext cx="85476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TN" sz="3200" b="1" kern="1200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تعهدات منجزة بصفة كلية</a:t>
            </a:r>
            <a:r>
              <a:rPr lang="fr-FR" sz="3200" b="1" kern="1200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 </a:t>
            </a:r>
            <a:r>
              <a:rPr lang="ar-TN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fr-FR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%100</a:t>
            </a:r>
            <a:r>
              <a:rPr lang="ar-TN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endParaRPr lang="ar-TN" sz="3200" b="1" kern="1200" dirty="0">
              <a:solidFill>
                <a:schemeClr val="accent6">
                  <a:lumMod val="75000"/>
                </a:schemeClr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9156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8">
            <a:extLst>
              <a:ext uri="{FF2B5EF4-FFF2-40B4-BE49-F238E27FC236}">
                <a16:creationId xmlns:a16="http://schemas.microsoft.com/office/drawing/2014/main" id="{4C234450-9F96-3ACE-19F3-EAC58F1E08B2}"/>
              </a:ext>
            </a:extLst>
          </p:cNvPr>
          <p:cNvSpPr txBox="1"/>
          <p:nvPr/>
        </p:nvSpPr>
        <p:spPr>
          <a:xfrm>
            <a:off x="9072988" y="3173747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399E0CC-ADA5-ED1D-3E68-D1B224817636}"/>
              </a:ext>
            </a:extLst>
          </p:cNvPr>
          <p:cNvSpPr txBox="1"/>
          <p:nvPr/>
        </p:nvSpPr>
        <p:spPr>
          <a:xfrm>
            <a:off x="1243282" y="2335005"/>
            <a:ext cx="69628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000" b="1" dirty="0">
                <a:solidFill>
                  <a:schemeClr val="bg1"/>
                </a:solidFill>
              </a:rPr>
              <a:t>11</a:t>
            </a:r>
            <a:r>
              <a:rPr lang="ar-TN" sz="2400" b="1" dirty="0">
                <a:solidFill>
                  <a:schemeClr val="bg1"/>
                </a:solidFill>
              </a:rPr>
              <a:t>. تكريس مبادئ شراكة الحكومة المفتوحة على المستوى المحلي</a:t>
            </a:r>
          </a:p>
          <a:p>
            <a:pPr algn="r" rtl="1"/>
            <a:r>
              <a:rPr lang="ar-TN" sz="2400" b="1" dirty="0">
                <a:solidFill>
                  <a:schemeClr val="bg1"/>
                </a:solidFill>
              </a:rPr>
              <a:t>12. دعم الشفافية المالية على المستوى المحلي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AA11306E-2CF4-5F5C-1AD1-5C9E4642E296}"/>
              </a:ext>
            </a:extLst>
          </p:cNvPr>
          <p:cNvSpPr txBox="1"/>
          <p:nvPr/>
        </p:nvSpPr>
        <p:spPr>
          <a:xfrm>
            <a:off x="884135" y="4973231"/>
            <a:ext cx="75234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400" b="1" dirty="0">
                <a:solidFill>
                  <a:schemeClr val="bg1"/>
                </a:solidFill>
              </a:rPr>
              <a:t>13. تطوير عدد من الخدمات الإدارية على الخط على مستوى عدد من القطاعات</a:t>
            </a:r>
          </a:p>
        </p:txBody>
      </p:sp>
      <p:sp>
        <p:nvSpPr>
          <p:cNvPr id="98" name="TextBox 28">
            <a:extLst>
              <a:ext uri="{FF2B5EF4-FFF2-40B4-BE49-F238E27FC236}">
                <a16:creationId xmlns:a16="http://schemas.microsoft.com/office/drawing/2014/main" id="{DCCD4717-7A98-7687-5229-3FE5A2523716}"/>
              </a:ext>
            </a:extLst>
          </p:cNvPr>
          <p:cNvSpPr txBox="1"/>
          <p:nvPr/>
        </p:nvSpPr>
        <p:spPr>
          <a:xfrm>
            <a:off x="9064408" y="5522265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04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D3BAEE7D-B2C3-5C3D-7A30-8AC0970A37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587663"/>
              </p:ext>
            </p:extLst>
          </p:nvPr>
        </p:nvGraphicFramePr>
        <p:xfrm>
          <a:off x="668286" y="1482103"/>
          <a:ext cx="10850665" cy="4817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4933">
                  <a:extLst>
                    <a:ext uri="{9D8B030D-6E8A-4147-A177-3AD203B41FA5}">
                      <a16:colId xmlns:a16="http://schemas.microsoft.com/office/drawing/2014/main" val="192777980"/>
                    </a:ext>
                  </a:extLst>
                </a:gridCol>
                <a:gridCol w="3185732">
                  <a:extLst>
                    <a:ext uri="{9D8B030D-6E8A-4147-A177-3AD203B41FA5}">
                      <a16:colId xmlns:a16="http://schemas.microsoft.com/office/drawing/2014/main" val="1874898180"/>
                    </a:ext>
                  </a:extLst>
                </a:gridCol>
              </a:tblGrid>
              <a:tr h="52011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تنفيذ التعهد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التعهد</a:t>
                      </a:r>
                      <a:endParaRPr lang="ar-TN" sz="28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6945862"/>
                  </a:ext>
                </a:extLst>
              </a:tr>
              <a:tr h="991326">
                <a:tc>
                  <a:txBody>
                    <a:bodyPr/>
                    <a:lstStyle/>
                    <a:p>
                      <a:pPr marL="0" marR="0" lvl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- إصدار النص الترتيبي المتعلق بضبط أنموذج نشر مضمون التصريح بالمكاسب والمصالح،</a:t>
                      </a:r>
                    </a:p>
                    <a:p>
                      <a:pPr marL="179388" marR="0" lvl="0" indent="-179388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نشر مضمون التصريح بالمكاسب والمصالح بالنسبة للمسؤولين المحددين قانونا،</a:t>
                      </a:r>
                    </a:p>
                    <a:p>
                      <a:pPr marL="179388" marR="0" lvl="0" indent="-179388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تطوير منظومة الكترونية متكاملة لتلقي التصاريح بالمكاسب والمصالح ومعالجتها.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التعهد (03)</a:t>
                      </a:r>
                      <a:endParaRPr lang="fr-FR" sz="2400" b="1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تعزيز النزاهة بالقطاع العمومي</a:t>
                      </a:r>
                      <a:endParaRPr lang="fr-FR" sz="24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92249"/>
                  </a:ext>
                </a:extLst>
              </a:tr>
              <a:tr h="434232">
                <a:tc>
                  <a:txBody>
                    <a:bodyPr/>
                    <a:lstStyle/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إعداد الصيغة الاولية للمرجعيات وعرضها على استشارة الهياكل العمومية،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المصادقة على الصيغة النهائية للمرجعيات ونشرها في صيغة مفتوحة،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تجربة المرجعيات وتعميم استعمالها من طرف الهياكل العمومية.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التعهد (06)</a:t>
                      </a:r>
                      <a:endParaRPr lang="fr-FR" sz="24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تحسين النفاذ إلى البيانات العمومية عبر تحديد المواصفات والتسميات المشتركة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68124"/>
                  </a:ext>
                </a:extLst>
              </a:tr>
              <a:tr h="1427748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- إنجاز بوابة خاصة بقطاعي الطاقة والمناجم تتضمن اهم المعطيات على القطاعين المذكورين</a:t>
                      </a:r>
                    </a:p>
                    <a:p>
                      <a:pPr marL="179388" marR="0" lvl="0" indent="-179388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اصدار النصوص الترتيبية المتعلقة بقانون المسؤولة المجتمعية</a:t>
                      </a:r>
                    </a:p>
                    <a:p>
                      <a:pPr marL="179388" marR="0" lvl="0" indent="-179388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تقديم ملف انضمام تونس لمبادرة الشفافية في الصناعات الاستخراجية.</a:t>
                      </a:r>
                      <a:endParaRPr lang="fr-FR" sz="24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التعهد (07)</a:t>
                      </a:r>
                      <a:endParaRPr lang="fr-FR" sz="24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تعزيز الشفافية في مجال الطاقة والمناجم</a:t>
                      </a:r>
                    </a:p>
                    <a:p>
                      <a:pPr algn="ctr" rtl="1"/>
                      <a:endParaRPr lang="fr-FR" sz="24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20335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EA822865-9E54-BEAE-913E-2D2EC68FA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493908"/>
              </p:ext>
            </p:extLst>
          </p:nvPr>
        </p:nvGraphicFramePr>
        <p:xfrm>
          <a:off x="71438" y="142852"/>
          <a:ext cx="12044362" cy="518160"/>
        </p:xfrm>
        <a:graphic>
          <a:graphicData uri="http://schemas.openxmlformats.org/drawingml/2006/table">
            <a:tbl>
              <a:tblPr firstRow="1" bandRow="1"/>
              <a:tblGrid>
                <a:gridCol w="728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5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36"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3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solidFill>
                        <a:srgbClr val="9FB8CD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B8C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ar-TN" altLang="fr-FR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نسق </a:t>
                      </a:r>
                      <a:r>
                        <a:rPr lang="ar-TN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تنفيذ خطة العمل الوطنية الرابعة لشراكة الحكومة المفتوحة</a:t>
                      </a:r>
                      <a:endParaRPr lang="fr-FR" altLang="fr-FR" sz="2800" b="1" kern="0" dirty="0">
                        <a:solidFill>
                          <a:srgbClr val="002776"/>
                        </a:solidFill>
                        <a:latin typeface="Arial"/>
                        <a:ea typeface="+mj-ea"/>
                        <a:cs typeface="+mj-cs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9FB8CD"/>
                      </a:solidFill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24D5841E-0174-7F7A-3E65-9B498C61D197}"/>
              </a:ext>
            </a:extLst>
          </p:cNvPr>
          <p:cNvSpPr txBox="1"/>
          <p:nvPr/>
        </p:nvSpPr>
        <p:spPr>
          <a:xfrm>
            <a:off x="2902240" y="748392"/>
            <a:ext cx="6093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TN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تعهدات غير منجزة</a:t>
            </a:r>
          </a:p>
        </p:txBody>
      </p:sp>
    </p:spTree>
    <p:extLst>
      <p:ext uri="{BB962C8B-B14F-4D97-AF65-F5344CB8AC3E}">
        <p14:creationId xmlns:p14="http://schemas.microsoft.com/office/powerpoint/2010/main" val="2518249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8">
            <a:extLst>
              <a:ext uri="{FF2B5EF4-FFF2-40B4-BE49-F238E27FC236}">
                <a16:creationId xmlns:a16="http://schemas.microsoft.com/office/drawing/2014/main" id="{4C234450-9F96-3ACE-19F3-EAC58F1E08B2}"/>
              </a:ext>
            </a:extLst>
          </p:cNvPr>
          <p:cNvSpPr txBox="1"/>
          <p:nvPr/>
        </p:nvSpPr>
        <p:spPr>
          <a:xfrm>
            <a:off x="9072988" y="3173747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399E0CC-ADA5-ED1D-3E68-D1B224817636}"/>
              </a:ext>
            </a:extLst>
          </p:cNvPr>
          <p:cNvSpPr txBox="1"/>
          <p:nvPr/>
        </p:nvSpPr>
        <p:spPr>
          <a:xfrm>
            <a:off x="1243282" y="2335005"/>
            <a:ext cx="69628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000" b="1" dirty="0">
                <a:solidFill>
                  <a:schemeClr val="bg1"/>
                </a:solidFill>
              </a:rPr>
              <a:t>11</a:t>
            </a:r>
            <a:r>
              <a:rPr lang="ar-TN" sz="2400" b="1" dirty="0">
                <a:solidFill>
                  <a:schemeClr val="bg1"/>
                </a:solidFill>
              </a:rPr>
              <a:t>. تكريس مبادئ شراكة الحكومة المفتوحة على المستوى المحلي</a:t>
            </a:r>
          </a:p>
          <a:p>
            <a:pPr algn="r" rtl="1"/>
            <a:r>
              <a:rPr lang="ar-TN" sz="2400" b="1" dirty="0">
                <a:solidFill>
                  <a:schemeClr val="bg1"/>
                </a:solidFill>
              </a:rPr>
              <a:t>12. دعم الشفافية المالية على المستوى المحلي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AA11306E-2CF4-5F5C-1AD1-5C9E4642E296}"/>
              </a:ext>
            </a:extLst>
          </p:cNvPr>
          <p:cNvSpPr txBox="1"/>
          <p:nvPr/>
        </p:nvSpPr>
        <p:spPr>
          <a:xfrm>
            <a:off x="962981" y="4955211"/>
            <a:ext cx="75234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400" b="1" dirty="0">
                <a:solidFill>
                  <a:schemeClr val="bg1"/>
                </a:solidFill>
              </a:rPr>
              <a:t>13. تطوير عدد من الخدمات الإدارية على الخط على مستوى عدد من القطاعات</a:t>
            </a:r>
          </a:p>
        </p:txBody>
      </p:sp>
      <p:sp>
        <p:nvSpPr>
          <p:cNvPr id="98" name="TextBox 28">
            <a:extLst>
              <a:ext uri="{FF2B5EF4-FFF2-40B4-BE49-F238E27FC236}">
                <a16:creationId xmlns:a16="http://schemas.microsoft.com/office/drawing/2014/main" id="{DCCD4717-7A98-7687-5229-3FE5A2523716}"/>
              </a:ext>
            </a:extLst>
          </p:cNvPr>
          <p:cNvSpPr txBox="1"/>
          <p:nvPr/>
        </p:nvSpPr>
        <p:spPr>
          <a:xfrm>
            <a:off x="9064408" y="5522265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04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F8EE8D8-415C-ADCC-20DE-772862E94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5383"/>
              </p:ext>
            </p:extLst>
          </p:nvPr>
        </p:nvGraphicFramePr>
        <p:xfrm>
          <a:off x="195258" y="1163390"/>
          <a:ext cx="11936308" cy="5657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642">
                  <a:extLst>
                    <a:ext uri="{9D8B030D-6E8A-4147-A177-3AD203B41FA5}">
                      <a16:colId xmlns:a16="http://schemas.microsoft.com/office/drawing/2014/main" val="4253108142"/>
                    </a:ext>
                  </a:extLst>
                </a:gridCol>
                <a:gridCol w="8413776">
                  <a:extLst>
                    <a:ext uri="{9D8B030D-6E8A-4147-A177-3AD203B41FA5}">
                      <a16:colId xmlns:a16="http://schemas.microsoft.com/office/drawing/2014/main" val="436782593"/>
                    </a:ext>
                  </a:extLst>
                </a:gridCol>
                <a:gridCol w="2266890">
                  <a:extLst>
                    <a:ext uri="{9D8B030D-6E8A-4147-A177-3AD203B41FA5}">
                      <a16:colId xmlns:a16="http://schemas.microsoft.com/office/drawing/2014/main" val="3124582951"/>
                    </a:ext>
                  </a:extLst>
                </a:gridCol>
              </a:tblGrid>
              <a:tr h="4899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%</a:t>
                      </a: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الانجاز</a:t>
                      </a:r>
                      <a:endParaRPr lang="fr-FR" sz="28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تنفيذ التعهد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التعهد</a:t>
                      </a:r>
                      <a:endParaRPr lang="ar-TN" sz="28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103765"/>
                  </a:ext>
                </a:extLst>
              </a:tr>
              <a:tr h="21614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50</a:t>
                      </a:r>
                      <a:r>
                        <a:rPr lang="fr-FR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%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TN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صياغة الأمر الحكومي المتعلّق بالنظام الأساسي الخاص بأعوان هيئة النفاذ إلى المعلومة،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صياغة الأمر حكومي المتعلّق بالهيكل التنظيمي لهيئة النفاذ إلى المعلومة،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صياغة الأمر الحكومي المتعلّق بضبط شروط إحداث هيكل داخلي يعنى بالنفاذ إلى المعلومة</a:t>
                      </a:r>
                      <a:r>
                        <a:rPr lang="fr-FR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على مستوى الهياكل العمومية،</a:t>
                      </a:r>
                    </a:p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u="sng" kern="12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المرحلة المتبقية:</a:t>
                      </a:r>
                    </a:p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عرض مشاريع الأوامر الحكومية على مجلس وزاري للمصادقة وللإصدار.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TN" sz="24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التعهد (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01</a:t>
                      </a:r>
                      <a:r>
                        <a:rPr lang="ar-TN" sz="24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)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استكمال الإطار التنظيمي لتكريس حق النفاذ إلى المعلومة</a:t>
                      </a:r>
                      <a:endParaRPr lang="fr-FR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1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786283"/>
                  </a:ext>
                </a:extLst>
              </a:tr>
              <a:tr h="285309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%100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%20</a:t>
                      </a:r>
                      <a:endParaRPr lang="fr-FR" sz="2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 rtl="1">
                        <a:buFontTx/>
                        <a:buBlip>
                          <a:blip r:embed="rId3">
                            <a:extLst>
                              <a:ext uri="{96DAC541-7B7A-43D3-8B79-37D633B846F1}">
                                <asvg:svgBlip xmlns:asvg="http://schemas.microsoft.com/office/drawing/2016/SVG/main" r:embed="rId4"/>
                              </a:ext>
                              <a:ext uri="{837473B0-CC2E-450A-ABE3-18F120FF3D39}">
                                <a1611:picAttrSrcUrl xmlns:a1611="http://schemas.microsoft.com/office/drawing/2016/11/main" r:id="rId5"/>
                              </a:ext>
                            </a:extLst>
                          </a:blip>
                        </a:buBlip>
                      </a:pPr>
                      <a:r>
                        <a:rPr lang="ar-TN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 بالنسبة لإعداد دليل إجراءات يضبط عملية نشر التقارير الرقابية:</a:t>
                      </a:r>
                      <a:endParaRPr lang="fr-FR" sz="2400" b="1" i="0" kern="12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- اعداد دليل عملي حول "التقرير الرقابي من الإعداد إلى النشر" من طرف الجمعية التونسية للمراقبين العموميين،</a:t>
                      </a:r>
                    </a:p>
                    <a:p>
                      <a:pPr marL="182563" marR="0" lvl="0" indent="-182563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إعداد دليل توجيهي بعنوان "الممارسات الجيدة لنشر التقارير الرقابية" من طرف الهيئة العليا للرقابة المالية</a:t>
                      </a:r>
                      <a:r>
                        <a:rPr lang="fr-FR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والإدارية. </a:t>
                      </a:r>
                    </a:p>
                    <a:p>
                      <a:pPr marL="285750" indent="-285750" algn="just" rtl="1">
                        <a:buFontTx/>
                        <a:buBlip>
                          <a:blip r:embed="rId3">
                            <a:extLst>
                              <a:ext uri="{96DAC541-7B7A-43D3-8B79-37D633B846F1}">
                                <asvg:svgBlip xmlns:asvg="http://schemas.microsoft.com/office/drawing/2016/SVG/main" r:embed="rId4"/>
                              </a:ext>
                              <a:ext uri="{837473B0-CC2E-450A-ABE3-18F120FF3D39}">
                                <a1611:picAttrSrcUrl xmlns:a1611="http://schemas.microsoft.com/office/drawing/2016/11/main" r:id="rId5"/>
                              </a:ext>
                            </a:extLst>
                          </a:blip>
                        </a:buBlip>
                      </a:pPr>
                      <a:r>
                        <a:rPr lang="ar-TN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وضع منظومة الكترونية لمتابعة تنفيذ التوصيات الواردة بالتقارير الرقابية:</a:t>
                      </a:r>
                      <a:r>
                        <a:rPr lang="fr-FR" sz="24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</a:p>
                    <a:p>
                      <a:pPr marL="285750" indent="-285750" algn="just" rtl="1">
                        <a:buFontTx/>
                        <a:buChar char="-"/>
                      </a:pPr>
                      <a:r>
                        <a:rPr lang="ar-TN" sz="24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إعداد دراسة الجدوى لتطوير المنظومة خلال سنة 2023 في اطار التعاون مع كوريا الجنوبية.</a:t>
                      </a:r>
                      <a:endParaRPr lang="fr-FR" sz="24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TN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ctr" rtl="1"/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التعهد (02)</a:t>
                      </a:r>
                      <a:endParaRPr lang="fr-FR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تعزيز الشفافية والمساءلة في ما يخص التقارير الرقابية </a:t>
                      </a:r>
                    </a:p>
                    <a:p>
                      <a:pPr algn="ctr"/>
                      <a:endParaRPr lang="ar-TN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ctr"/>
                      <a:endParaRPr lang="fr-FR" sz="24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1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102887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FC3764FA-7F33-AFE6-6467-B59F8D950D1E}"/>
              </a:ext>
            </a:extLst>
          </p:cNvPr>
          <p:cNvSpPr txBox="1"/>
          <p:nvPr/>
        </p:nvSpPr>
        <p:spPr>
          <a:xfrm>
            <a:off x="2806453" y="619814"/>
            <a:ext cx="60933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TN" sz="3200" b="1" dirty="0">
                <a:solidFill>
                  <a:schemeClr val="accent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تعهدات منجزة بصفة جزئية</a:t>
            </a: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F2DF7C59-F28C-4230-5E80-6F21C32EA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586345"/>
              </p:ext>
            </p:extLst>
          </p:nvPr>
        </p:nvGraphicFramePr>
        <p:xfrm>
          <a:off x="71438" y="142852"/>
          <a:ext cx="12044362" cy="518160"/>
        </p:xfrm>
        <a:graphic>
          <a:graphicData uri="http://schemas.openxmlformats.org/drawingml/2006/table">
            <a:tbl>
              <a:tblPr firstRow="1" bandRow="1"/>
              <a:tblGrid>
                <a:gridCol w="728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5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36"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3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solidFill>
                        <a:srgbClr val="9FB8CD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B8C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ar-TN" altLang="fr-FR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نسق </a:t>
                      </a:r>
                      <a:r>
                        <a:rPr lang="ar-TN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تنفيذ خطة العمل الوطنية الرابعة لشراكة الحكومة المفتوحة</a:t>
                      </a:r>
                      <a:endParaRPr lang="fr-FR" altLang="fr-FR" sz="2800" b="1" kern="0" dirty="0">
                        <a:solidFill>
                          <a:srgbClr val="002776"/>
                        </a:solidFill>
                        <a:latin typeface="Arial"/>
                        <a:ea typeface="+mj-ea"/>
                        <a:cs typeface="+mj-cs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9FB8CD"/>
                      </a:solidFill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189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8">
            <a:extLst>
              <a:ext uri="{FF2B5EF4-FFF2-40B4-BE49-F238E27FC236}">
                <a16:creationId xmlns:a16="http://schemas.microsoft.com/office/drawing/2014/main" id="{4C234450-9F96-3ACE-19F3-EAC58F1E08B2}"/>
              </a:ext>
            </a:extLst>
          </p:cNvPr>
          <p:cNvSpPr txBox="1"/>
          <p:nvPr/>
        </p:nvSpPr>
        <p:spPr>
          <a:xfrm>
            <a:off x="9072988" y="3173747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399E0CC-ADA5-ED1D-3E68-D1B224817636}"/>
              </a:ext>
            </a:extLst>
          </p:cNvPr>
          <p:cNvSpPr txBox="1"/>
          <p:nvPr/>
        </p:nvSpPr>
        <p:spPr>
          <a:xfrm>
            <a:off x="1243282" y="2335005"/>
            <a:ext cx="69628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000" b="1" dirty="0">
                <a:solidFill>
                  <a:schemeClr val="bg1"/>
                </a:solidFill>
              </a:rPr>
              <a:t>11</a:t>
            </a:r>
            <a:r>
              <a:rPr lang="ar-TN" sz="2400" b="1" dirty="0">
                <a:solidFill>
                  <a:schemeClr val="bg1"/>
                </a:solidFill>
              </a:rPr>
              <a:t>. تكريس مبادئ شراكة الحكومة المفتوحة على المستوى المحلي</a:t>
            </a:r>
          </a:p>
          <a:p>
            <a:pPr algn="r" rtl="1"/>
            <a:r>
              <a:rPr lang="ar-TN" sz="2400" b="1" dirty="0">
                <a:solidFill>
                  <a:schemeClr val="bg1"/>
                </a:solidFill>
              </a:rPr>
              <a:t>12. دعم الشفافية المالية على المستوى المحلي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AA11306E-2CF4-5F5C-1AD1-5C9E4642E296}"/>
              </a:ext>
            </a:extLst>
          </p:cNvPr>
          <p:cNvSpPr txBox="1"/>
          <p:nvPr/>
        </p:nvSpPr>
        <p:spPr>
          <a:xfrm>
            <a:off x="962981" y="4955211"/>
            <a:ext cx="75234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TN" sz="2400" b="1" dirty="0">
                <a:solidFill>
                  <a:schemeClr val="bg1"/>
                </a:solidFill>
              </a:rPr>
              <a:t>13. تطوير عدد من الخدمات الإدارية على الخط على مستوى عدد من القطاعات</a:t>
            </a:r>
          </a:p>
        </p:txBody>
      </p:sp>
      <p:sp>
        <p:nvSpPr>
          <p:cNvPr id="98" name="TextBox 28">
            <a:extLst>
              <a:ext uri="{FF2B5EF4-FFF2-40B4-BE49-F238E27FC236}">
                <a16:creationId xmlns:a16="http://schemas.microsoft.com/office/drawing/2014/main" id="{DCCD4717-7A98-7687-5229-3FE5A2523716}"/>
              </a:ext>
            </a:extLst>
          </p:cNvPr>
          <p:cNvSpPr txBox="1"/>
          <p:nvPr/>
        </p:nvSpPr>
        <p:spPr>
          <a:xfrm>
            <a:off x="9064408" y="5522265"/>
            <a:ext cx="46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TN" b="1" dirty="0">
                <a:solidFill>
                  <a:schemeClr val="bg1"/>
                </a:solidFill>
              </a:rPr>
              <a:t>04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F8EE8D8-415C-ADCC-20DE-772862E94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300265"/>
              </p:ext>
            </p:extLst>
          </p:nvPr>
        </p:nvGraphicFramePr>
        <p:xfrm>
          <a:off x="71438" y="1204175"/>
          <a:ext cx="12044363" cy="562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389">
                  <a:extLst>
                    <a:ext uri="{9D8B030D-6E8A-4147-A177-3AD203B41FA5}">
                      <a16:colId xmlns:a16="http://schemas.microsoft.com/office/drawing/2014/main" val="3795867319"/>
                    </a:ext>
                  </a:extLst>
                </a:gridCol>
                <a:gridCol w="9136118">
                  <a:extLst>
                    <a:ext uri="{9D8B030D-6E8A-4147-A177-3AD203B41FA5}">
                      <a16:colId xmlns:a16="http://schemas.microsoft.com/office/drawing/2014/main" val="436782593"/>
                    </a:ext>
                  </a:extLst>
                </a:gridCol>
                <a:gridCol w="1757856">
                  <a:extLst>
                    <a:ext uri="{9D8B030D-6E8A-4147-A177-3AD203B41FA5}">
                      <a16:colId xmlns:a16="http://schemas.microsoft.com/office/drawing/2014/main" val="3124582951"/>
                    </a:ext>
                  </a:extLst>
                </a:gridCol>
              </a:tblGrid>
              <a:tr h="451202">
                <a:tc>
                  <a:txBody>
                    <a:bodyPr/>
                    <a:lstStyle/>
                    <a:p>
                      <a:pPr algn="ctr"/>
                      <a:r>
                        <a:rPr lang="fr-FR" sz="26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% </a:t>
                      </a:r>
                      <a:r>
                        <a:rPr lang="ar-TN" sz="26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الانجاز</a:t>
                      </a:r>
                      <a:endParaRPr lang="fr-FR" sz="26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6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تنفيذ التعهد</a:t>
                      </a:r>
                      <a:endParaRPr lang="fr-FR" sz="26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6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التعهد</a:t>
                      </a:r>
                      <a:endParaRPr lang="ar-TN" sz="26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103765"/>
                  </a:ext>
                </a:extLst>
              </a:tr>
              <a:tr h="2698520">
                <a:tc>
                  <a:txBody>
                    <a:bodyPr/>
                    <a:lstStyle/>
                    <a:p>
                      <a:pPr algn="ctr" rtl="1"/>
                      <a:endParaRPr lang="ar-TN" sz="2200" b="1" dirty="0">
                        <a:solidFill>
                          <a:schemeClr val="accent2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ctr" rtl="1"/>
                      <a:endParaRPr lang="ar-TN" sz="2200" b="1" dirty="0">
                        <a:solidFill>
                          <a:schemeClr val="accent2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ctr" rtl="1"/>
                      <a:r>
                        <a:rPr lang="fr-FR" sz="2200" b="1" dirty="0">
                          <a:solidFill>
                            <a:schemeClr val="accent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%40</a:t>
                      </a:r>
                      <a:endParaRPr lang="fr-FR" sz="2200" dirty="0">
                        <a:solidFill>
                          <a:schemeClr val="accent2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>
                            <a:extLst>
                              <a:ext uri="{96DAC541-7B7A-43D3-8B79-37D633B846F1}">
                                <asvg:svgBlip xmlns:asvg="http://schemas.microsoft.com/office/drawing/2016/SVG/main" r:embed="rId4"/>
                              </a:ext>
                              <a:ext uri="{837473B0-CC2E-450A-ABE3-18F120FF3D39}">
                                <a1611:picAttrSrcUrl xmlns:a1611="http://schemas.microsoft.com/office/drawing/2016/11/main" r:id="rId5"/>
                              </a:ext>
                            </a:extLst>
                          </a:blip>
                        </a:buBlip>
                        <a:tabLst/>
                        <a:defRPr/>
                      </a:pPr>
                      <a:r>
                        <a:rPr lang="ar-TN" sz="20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بالنسبة لتطوير النسخة الجديدة لبوابة الميزانية المفتوحة (ميزانيتنا):</a:t>
                      </a:r>
                      <a:endParaRPr lang="ar-TN" sz="20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تم إعداد كراس الشروط الخاصة بالبوابة واختيار مكتب الدراسات الذي سيتولى تطويرها.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انطلاق أعمال تطوير الصيغة الجديدة لبوابة الميزانية المفتوحة.</a:t>
                      </a:r>
                      <a:endParaRPr lang="fr-FR" sz="20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b="0" u="sng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  <a:sym typeface="Wingdings" panose="05000000000000000000" pitchFamily="2" charset="2"/>
                        </a:rPr>
                        <a:t></a:t>
                      </a:r>
                      <a:r>
                        <a:rPr lang="ar-TN" sz="2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ادراج المشروع ضمن الخطة الخامسة لشراكة الحكومة المفتوحة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>
                            <a:extLst>
                              <a:ext uri="{96DAC541-7B7A-43D3-8B79-37D633B846F1}">
                                <asvg:svgBlip xmlns:asvg="http://schemas.microsoft.com/office/drawing/2016/SVG/main" r:embed="rId4"/>
                              </a:ext>
                            </a:extLst>
                          </a:blip>
                        </a:buBlip>
                        <a:tabLst/>
                        <a:defRPr/>
                      </a:pPr>
                      <a:r>
                        <a:rPr lang="ar-TN" sz="20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بالنسبة لتعزيز فتح البيانات المتعلقة بالمالية العمومية</a:t>
                      </a:r>
                      <a:r>
                        <a:rPr lang="fr-FR" sz="20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TN" sz="20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: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000" b="0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نشر معطيات حول المنح المسندة لفائدة الجمعيات والوداديات على موقع واب وزارة المالية (لغاية سنة 2023)، </a:t>
                      </a:r>
                      <a:endParaRPr lang="fr-FR" sz="2000" b="0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000" b="0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إعداد ميزانية الدولة المبسطة للمواطن وذوي الاحتياجات الخصوصية (نشر ميزانية المواطن لسنة</a:t>
                      </a:r>
                      <a:r>
                        <a:rPr lang="fr-FR" sz="2000" b="0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2024 </a:t>
                      </a:r>
                      <a:r>
                        <a:rPr lang="ar-TN" sz="2000" b="0" kern="12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)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إعداد الميزانية المبسطة للمواطن وذوي الاحتياجات الخصوصية على مستوى عدد من البلديات.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TN" sz="2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ctr"/>
                      <a:endParaRPr lang="ar-TN" sz="2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ctr"/>
                      <a:endParaRPr lang="ar-TN" sz="2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ctr" rtl="1"/>
                      <a:r>
                        <a:rPr lang="ar-TN" sz="22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التعهد (04)</a:t>
                      </a:r>
                      <a:endParaRPr lang="fr-FR" sz="2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تكريس الشفافية المالية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1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786283"/>
                  </a:ext>
                </a:extLst>
              </a:tr>
              <a:tr h="1695924">
                <a:tc>
                  <a:txBody>
                    <a:bodyPr/>
                    <a:lstStyle/>
                    <a:p>
                      <a:pPr algn="ctr"/>
                      <a:r>
                        <a:rPr lang="fr-FR" sz="2200" b="1" dirty="0">
                          <a:solidFill>
                            <a:schemeClr val="accent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%30</a:t>
                      </a:r>
                      <a:endParaRPr lang="fr-FR" sz="2200" dirty="0">
                        <a:solidFill>
                          <a:schemeClr val="accent2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>
                            <a:extLst>
                              <a:ext uri="{96DAC541-7B7A-43D3-8B79-37D633B846F1}">
                                <asvg:svgBlip xmlns:asvg="http://schemas.microsoft.com/office/drawing/2016/SVG/main" r:embed="rId4"/>
                              </a:ext>
                              <a:ext uri="{837473B0-CC2E-450A-ABE3-18F120FF3D39}">
                                <a1611:picAttrSrcUrl xmlns:a1611="http://schemas.microsoft.com/office/drawing/2016/11/main" r:id="rId5"/>
                              </a:ext>
                            </a:extLst>
                          </a:blip>
                        </a:buBlip>
                        <a:tabLst/>
                        <a:defRPr/>
                      </a:pPr>
                      <a:r>
                        <a:rPr lang="ar-TN" sz="20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بالنسبة لإدخال تحسينات من الناحية الفنية على بوابتي المشاركة العمومية و ء-مواطن: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يتمّ التنسيق مع منظمة  </a:t>
                      </a:r>
                      <a:r>
                        <a:rPr lang="fr-FR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«OCDE »</a:t>
                      </a:r>
                      <a:r>
                        <a:rPr lang="ar-TN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لتطوير البوابة الوطنية للمشاركة،</a:t>
                      </a: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TN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يتم العمل على تطوير منظومة ء-مواطن في إطار التعاون مع كوريا الجنوبية.</a:t>
                      </a:r>
                      <a:endParaRPr lang="fr-FR" sz="20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285750" marR="0" lvl="0" indent="-28575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>
                            <a:extLst>
                              <a:ext uri="{96DAC541-7B7A-43D3-8B79-37D633B846F1}">
                                <asvg:svgBlip xmlns:asvg="http://schemas.microsoft.com/office/drawing/2016/SVG/main" r:embed="rId4"/>
                              </a:ext>
                              <a:ext uri="{837473B0-CC2E-450A-ABE3-18F120FF3D39}">
                                <a1611:picAttrSrcUrl xmlns:a1611="http://schemas.microsoft.com/office/drawing/2016/11/main" r:id="rId5"/>
                              </a:ext>
                            </a:extLst>
                          </a:blip>
                        </a:buBlip>
                        <a:tabLst/>
                        <a:defRPr/>
                      </a:pPr>
                      <a:r>
                        <a:rPr lang="ar-TN" sz="20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بالنسبة</a:t>
                      </a:r>
                      <a:r>
                        <a:rPr lang="fr-FR" sz="20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 </a:t>
                      </a:r>
                      <a:r>
                        <a:rPr lang="ar-TN" sz="2000" b="1" i="0" kern="12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لتطوير القدرات في مجال المشاركة العمومية ووضع</a:t>
                      </a:r>
                      <a:r>
                        <a:rPr lang="ar-TN" sz="2000" b="1" i="0" kern="1200" baseline="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خطة اتصالية في المجال: </a:t>
                      </a:r>
                    </a:p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- تمّ تنظيم 28 دورة تكوينية لفائدة 183 إطار خلال سنتي 2021-2022 حول منظومة ء-مواطن،</a:t>
                      </a:r>
                    </a:p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- تنظيم ورشتي عمل حول منظومة المشاركة العمومية خلال شهر سبتمبر بالتعاون مع منظمة</a:t>
                      </a:r>
                      <a:r>
                        <a:rPr lang="fr-FR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«OCDE »</a:t>
                      </a:r>
                      <a:r>
                        <a:rPr lang="ar-TN" sz="2000" b="0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</a:t>
                      </a:r>
                      <a:endParaRPr lang="fr-FR" sz="20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  <a:sym typeface="Wingdings" panose="05000000000000000000" pitchFamily="2" charset="2"/>
                        </a:rPr>
                        <a:t></a:t>
                      </a:r>
                      <a:r>
                        <a:rPr lang="ar-TN" sz="2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  <a:sym typeface="Wingdings" panose="05000000000000000000" pitchFamily="2" charset="2"/>
                        </a:rPr>
                        <a:t> إدراج تعهد يتعلق بتفعيل آليات المشاركة الرقمية بالقطاع العمومي</a:t>
                      </a:r>
                      <a:endParaRPr lang="ar-TN" sz="2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ar-TN" sz="2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ctr"/>
                      <a:r>
                        <a:rPr lang="ar-TN" sz="2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التعهد (09)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تعزيز استعمال البوابات الوطنية للمشاركة العمومية </a:t>
                      </a:r>
                    </a:p>
                    <a:p>
                      <a:pPr algn="ctr"/>
                      <a:endParaRPr lang="ar-TN" sz="2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1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102887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257B714-669D-F931-8281-0FD95147C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480938"/>
              </p:ext>
            </p:extLst>
          </p:nvPr>
        </p:nvGraphicFramePr>
        <p:xfrm>
          <a:off x="71438" y="142852"/>
          <a:ext cx="12044362" cy="518160"/>
        </p:xfrm>
        <a:graphic>
          <a:graphicData uri="http://schemas.openxmlformats.org/drawingml/2006/table">
            <a:tbl>
              <a:tblPr firstRow="1" bandRow="1"/>
              <a:tblGrid>
                <a:gridCol w="728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5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836"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3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solidFill>
                        <a:srgbClr val="9FB8CD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B8C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ar-TN" altLang="fr-FR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نسق </a:t>
                      </a:r>
                      <a:r>
                        <a:rPr lang="ar-TN" sz="2800" b="1" kern="0" dirty="0">
                          <a:solidFill>
                            <a:srgbClr val="002776"/>
                          </a:solidFill>
                          <a:latin typeface="Arial"/>
                          <a:ea typeface="+mj-ea"/>
                          <a:cs typeface="+mj-cs"/>
                        </a:rPr>
                        <a:t>تنفيذ خطة العمل الوطنية الرابعة لشراكة الحكومة المفتوحة</a:t>
                      </a:r>
                      <a:endParaRPr lang="fr-FR" altLang="fr-FR" sz="2800" b="1" kern="0" dirty="0">
                        <a:solidFill>
                          <a:srgbClr val="002776"/>
                        </a:solidFill>
                        <a:latin typeface="Arial"/>
                        <a:ea typeface="+mj-ea"/>
                        <a:cs typeface="+mj-cs"/>
                      </a:endParaRP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9FB8CD"/>
                      </a:solidFill>
                    </a:lnR>
                    <a:lnT w="12700" cmpd="sng">
                      <a:solidFill>
                        <a:srgbClr val="9FB8CD"/>
                      </a:solidFill>
                    </a:lnT>
                    <a:lnB w="12700" cmpd="sng">
                      <a:solidFill>
                        <a:srgbClr val="9FB8C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ZoneTexte 10">
            <a:extLst>
              <a:ext uri="{FF2B5EF4-FFF2-40B4-BE49-F238E27FC236}">
                <a16:creationId xmlns:a16="http://schemas.microsoft.com/office/drawing/2014/main" id="{9B2CEF29-691C-2350-C989-82C8930A46BB}"/>
              </a:ext>
            </a:extLst>
          </p:cNvPr>
          <p:cNvSpPr txBox="1"/>
          <p:nvPr/>
        </p:nvSpPr>
        <p:spPr>
          <a:xfrm>
            <a:off x="2806453" y="619814"/>
            <a:ext cx="60933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TN" sz="3200" b="1" dirty="0">
                <a:solidFill>
                  <a:schemeClr val="accent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تعهدات منجزة بصفة جزئية</a:t>
            </a:r>
          </a:p>
        </p:txBody>
      </p:sp>
    </p:spTree>
    <p:extLst>
      <p:ext uri="{BB962C8B-B14F-4D97-AF65-F5344CB8AC3E}">
        <p14:creationId xmlns:p14="http://schemas.microsoft.com/office/powerpoint/2010/main" val="17921347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1510</Words>
  <Application>Microsoft Office PowerPoint</Application>
  <PresentationFormat>Grand écran</PresentationFormat>
  <Paragraphs>230</Paragraphs>
  <Slides>12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5" baseType="lpstr">
      <vt:lpstr>Andalus</vt:lpstr>
      <vt:lpstr>Aptos</vt:lpstr>
      <vt:lpstr>Aptos Display</vt:lpstr>
      <vt:lpstr>Arial</vt:lpstr>
      <vt:lpstr>Calibri</vt:lpstr>
      <vt:lpstr>Calibri Light</vt:lpstr>
      <vt:lpstr>Poppins</vt:lpstr>
      <vt:lpstr>Sakkal Majalla</vt:lpstr>
      <vt:lpstr>Times New Roman</vt:lpstr>
      <vt:lpstr>Traditional Arabic</vt:lpstr>
      <vt:lpstr>Wingdings</vt:lpstr>
      <vt:lpstr>Thème Office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Gharbi Sonia</dc:creator>
  <cp:lastModifiedBy>Gharbi Sonia</cp:lastModifiedBy>
  <cp:revision>59</cp:revision>
  <dcterms:created xsi:type="dcterms:W3CDTF">2024-03-03T13:52:43Z</dcterms:created>
  <dcterms:modified xsi:type="dcterms:W3CDTF">2024-03-03T17:01:41Z</dcterms:modified>
</cp:coreProperties>
</file>